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358" r:id="rId3"/>
    <p:sldId id="256" r:id="rId4"/>
    <p:sldId id="356" r:id="rId5"/>
    <p:sldId id="359" r:id="rId6"/>
    <p:sldId id="379" r:id="rId7"/>
    <p:sldId id="362" r:id="rId8"/>
    <p:sldId id="363" r:id="rId9"/>
    <p:sldId id="365" r:id="rId10"/>
    <p:sldId id="380" r:id="rId11"/>
    <p:sldId id="381" r:id="rId12"/>
    <p:sldId id="382" r:id="rId13"/>
    <p:sldId id="383" r:id="rId14"/>
    <p:sldId id="263" r:id="rId15"/>
    <p:sldId id="264" r:id="rId16"/>
    <p:sldId id="368" r:id="rId17"/>
    <p:sldId id="384" r:id="rId18"/>
    <p:sldId id="385" r:id="rId19"/>
    <p:sldId id="386" r:id="rId20"/>
    <p:sldId id="387" r:id="rId21"/>
    <p:sldId id="388" r:id="rId22"/>
    <p:sldId id="390" r:id="rId23"/>
    <p:sldId id="391" r:id="rId24"/>
    <p:sldId id="370" r:id="rId25"/>
    <p:sldId id="3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FF66"/>
    <a:srgbClr val="3399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97" autoAdjust="0"/>
  </p:normalViewPr>
  <p:slideViewPr>
    <p:cSldViewPr snapToGrid="0">
      <p:cViewPr varScale="1">
        <p:scale>
          <a:sx n="86" d="100"/>
          <a:sy n="86" d="100"/>
        </p:scale>
        <p:origin x="49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simple5" qsCatId="simple" csTypeId="urn:microsoft.com/office/officeart/2005/8/colors/colorful5" csCatId="colorful" phldr="1"/>
      <dgm:spPr/>
    </dgm:pt>
    <dgm:pt modelId="{E90E1761-2FF6-41FB-BA56-19E3F14FF900}">
      <dgm:prSet phldrT="[Text]" custT="1"/>
      <dgm:spPr/>
      <dgm:t>
        <a:bodyPr/>
        <a:lstStyle/>
        <a:p>
          <a:pPr>
            <a:buClr>
              <a:schemeClr val="accent2"/>
            </a:buClr>
            <a:buSzPct val="100000"/>
            <a:buChar char="•"/>
          </a:pPr>
          <a:r>
            <a:rPr lang="en-US" sz="2400" dirty="0">
              <a:solidFill>
                <a:schemeClr val="tx1"/>
              </a:solidFill>
            </a:rPr>
            <a:t>Stage 1: Frustration</a:t>
          </a:r>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solidFill>
                <a:schemeClr val="tx1"/>
              </a:solidFill>
            </a:rPr>
            <a:t>Stage 2: 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dirty="0">
              <a:solidFill>
                <a:schemeClr val="tx1"/>
              </a:solidFill>
            </a:rPr>
            <a:t>Stage 3: Behavior</a:t>
          </a:r>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solidFill>
                <a:schemeClr val="tx1"/>
              </a:solidFill>
            </a:rPr>
            <a:t>Stage 4: Outcome</a:t>
          </a:r>
          <a:endParaRPr lang="en-US" sz="2400" dirty="0">
            <a:solidFill>
              <a:schemeClr val="tx1"/>
            </a:solidFill>
          </a:endParaRPr>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2400"/>
            <a:t>Stage 1: Frustration</a:t>
          </a:r>
          <a:endParaRPr lang="en-US" sz="2400" dirty="0"/>
        </a:p>
      </dgm:t>
    </dgm:pt>
    <dgm:pt modelId="{BAAD8DA8-381A-4321-ACE6-60FCB92FFBAD}" type="parTrans" cxnId="{BF14F832-3CEC-48CC-8CFE-F9993681AB37}">
      <dgm:prSet/>
      <dgm:spPr/>
      <dgm:t>
        <a:bodyPr/>
        <a:lstStyle/>
        <a:p>
          <a:endParaRPr lang="en-US" sz="2800">
            <a:solidFill>
              <a:schemeClr val="tx1"/>
            </a:solidFill>
          </a:endParaRPr>
        </a:p>
      </dgm:t>
    </dgm:pt>
    <dgm:pt modelId="{5981A04C-09A1-4013-BB38-9A63E4497BEF}" type="sibTrans" cxnId="{BF14F832-3CEC-48CC-8CFE-F9993681AB37}">
      <dgm:prSet/>
      <dgm:spPr/>
      <dgm:t>
        <a:bodyPr/>
        <a:lstStyle/>
        <a:p>
          <a:endParaRPr lang="en-US" sz="2800">
            <a:solidFill>
              <a:schemeClr val="tx1"/>
            </a:solidFill>
          </a:endParaRPr>
        </a:p>
      </dgm:t>
    </dgm:pt>
    <dgm:pt modelId="{4F3EAEDC-49B5-49FB-9536-1448F47C0706}">
      <dgm:prSet phldrT="[Text]" custT="1"/>
      <dgm:spPr/>
      <dgm:t>
        <a:bodyPr/>
        <a:lstStyle/>
        <a:p>
          <a:r>
            <a:rPr lang="en-US" sz="2400" dirty="0"/>
            <a:t>Stage 2: </a:t>
          </a:r>
          <a:r>
            <a:rPr lang="en-US" sz="2000" dirty="0"/>
            <a:t>Conceptualization</a:t>
          </a:r>
        </a:p>
      </dgm:t>
    </dgm:pt>
    <dgm:pt modelId="{DCD33A78-CAC6-4C66-AC2B-EF53599A001D}" type="parTrans" cxnId="{F44C72A3-9BFB-4B11-B87A-06894102F658}">
      <dgm:prSet/>
      <dgm:spPr/>
      <dgm:t>
        <a:bodyPr/>
        <a:lstStyle/>
        <a:p>
          <a:endParaRPr lang="en-US" sz="2800">
            <a:solidFill>
              <a:schemeClr val="tx1"/>
            </a:solidFill>
          </a:endParaRPr>
        </a:p>
      </dgm:t>
    </dgm:pt>
    <dgm:pt modelId="{A6DF7EB4-B071-4ECE-A908-AAC12D65E8FF}" type="sibTrans" cxnId="{F44C72A3-9BFB-4B11-B87A-06894102F658}">
      <dgm:prSet/>
      <dgm:spPr/>
      <dgm:t>
        <a:bodyPr/>
        <a:lstStyle/>
        <a:p>
          <a:endParaRPr lang="en-US" sz="2800">
            <a:solidFill>
              <a:schemeClr val="tx1"/>
            </a:solidFill>
          </a:endParaRPr>
        </a:p>
      </dgm:t>
    </dgm:pt>
    <dgm:pt modelId="{BC951FD1-5302-4850-AED5-F0ED26F7D7A3}">
      <dgm:prSet phldrT="[Text]" custT="1"/>
      <dgm:spPr/>
      <dgm:t>
        <a:bodyPr/>
        <a:lstStyle/>
        <a:p>
          <a:pPr>
            <a:buClr>
              <a:schemeClr val="accent2"/>
            </a:buClr>
            <a:buSzPct val="100000"/>
            <a:buChar char="•"/>
          </a:pPr>
          <a:r>
            <a:rPr lang="en-US" sz="2400"/>
            <a:t>Stage 3: Behavior</a:t>
          </a:r>
          <a:endParaRPr lang="en-US" sz="2400" dirty="0"/>
        </a:p>
      </dgm:t>
    </dgm:pt>
    <dgm:pt modelId="{AE9EC821-581E-483F-8A25-CEA59DEE4CD5}" type="parTrans" cxnId="{4108434D-A482-4F08-8C2E-53C62FF3FE3B}">
      <dgm:prSet/>
      <dgm:spPr/>
      <dgm:t>
        <a:bodyPr/>
        <a:lstStyle/>
        <a:p>
          <a:endParaRPr lang="en-US" sz="2800">
            <a:solidFill>
              <a:schemeClr val="tx1"/>
            </a:solidFill>
          </a:endParaRPr>
        </a:p>
      </dgm:t>
    </dgm:pt>
    <dgm:pt modelId="{0717E1D3-4BF2-4A88-AAD1-295008C0F049}" type="sibTrans" cxnId="{4108434D-A482-4F08-8C2E-53C62FF3FE3B}">
      <dgm:prSet/>
      <dgm:spPr/>
      <dgm:t>
        <a:bodyPr/>
        <a:lstStyle/>
        <a:p>
          <a:endParaRPr lang="en-US" sz="2800">
            <a:solidFill>
              <a:schemeClr val="tx1"/>
            </a:solidFill>
          </a:endParaRPr>
        </a:p>
      </dgm:t>
    </dgm:pt>
    <dgm:pt modelId="{1104FBA2-44E5-464B-94AD-9B5A98460144}">
      <dgm:prSet phldrT="[Text]" custT="1"/>
      <dgm:spPr/>
      <dgm:t>
        <a:bodyPr/>
        <a:lstStyle/>
        <a:p>
          <a:pPr>
            <a:buClr>
              <a:schemeClr val="accent2"/>
            </a:buClr>
            <a:buSzPct val="100000"/>
            <a:buChar char="•"/>
          </a:pPr>
          <a:r>
            <a:rPr lang="en-US" sz="2400"/>
            <a:t>Stage 4: Outcome</a:t>
          </a:r>
          <a:endParaRPr lang="en-US" sz="2400" dirty="0"/>
        </a:p>
      </dgm:t>
    </dgm:pt>
    <dgm:pt modelId="{E3693B06-298C-46A6-913C-7D5CBBA45BEC}" type="parTrans" cxnId="{004242DB-861A-4B6C-8760-596B16C98254}">
      <dgm:prSet/>
      <dgm:spPr/>
      <dgm:t>
        <a:bodyPr/>
        <a:lstStyle/>
        <a:p>
          <a:endParaRPr lang="en-US" sz="2800">
            <a:solidFill>
              <a:schemeClr val="tx1"/>
            </a:solidFill>
          </a:endParaRPr>
        </a:p>
      </dgm:t>
    </dgm:pt>
    <dgm:pt modelId="{170CEAAA-96DB-49DA-A0C5-2F96E412D167}" type="sibTrans" cxnId="{004242DB-861A-4B6C-8760-596B16C98254}">
      <dgm:prSet/>
      <dgm:spPr/>
      <dgm:t>
        <a:bodyPr/>
        <a:lstStyle/>
        <a:p>
          <a:endParaRPr lang="en-US" sz="28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dgm:t>
        <a:bodyPr/>
        <a:lstStyle/>
        <a:p>
          <a:pPr>
            <a:buClr>
              <a:schemeClr val="accent2"/>
            </a:buClr>
            <a:buSzPct val="100000"/>
            <a:buChar char="•"/>
          </a:pPr>
          <a:r>
            <a:rPr lang="en-US" sz="1100"/>
            <a:t>Stage 1: Frustration</a:t>
          </a:r>
          <a:endParaRPr lang="en-US" sz="1100" dirty="0"/>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chemeClr val="bg2"/>
        </a:solidFill>
      </dgm:spPr>
      <dgm:t>
        <a:bodyPr/>
        <a:lstStyle/>
        <a:p>
          <a:r>
            <a:rPr lang="en-US" sz="1100" dirty="0">
              <a:solidFill>
                <a:schemeClr val="tx1">
                  <a:lumMod val="50000"/>
                  <a:lumOff val="50000"/>
                </a:schemeClr>
              </a:solidFill>
            </a:rPr>
            <a:t>Stage 2: </a:t>
          </a:r>
          <a:r>
            <a:rPr lang="en-US" sz="1050" dirty="0">
              <a:solidFill>
                <a:schemeClr val="tx1">
                  <a:lumMod val="50000"/>
                  <a:lumOff val="50000"/>
                </a:schemeClr>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99FF66"/>
        </a:solidFill>
      </dgm:spPr>
      <dgm:t>
        <a:bodyPr/>
        <a:lstStyle/>
        <a:p>
          <a:r>
            <a:rPr lang="en-US" sz="1100" dirty="0">
              <a:solidFill>
                <a:schemeClr val="tx1"/>
              </a:solidFill>
            </a:rPr>
            <a:t>Stage 2: </a:t>
          </a:r>
          <a:r>
            <a:rPr lang="en-US" sz="1050" dirty="0">
              <a:solidFill>
                <a:schemeClr val="tx1"/>
              </a:solidFill>
            </a:rPr>
            <a:t>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3: Behavior</a:t>
          </a:r>
          <a:endParaRPr lang="en-US" sz="1100" dirty="0">
            <a:solidFill>
              <a:schemeClr val="tx1">
                <a:lumMod val="50000"/>
                <a:lumOff val="50000"/>
              </a:schemeClr>
            </a:solidFill>
          </a:endParaRP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00FFFF"/>
        </a:solidFill>
      </dgm:spPr>
      <dgm:t>
        <a:bodyPr/>
        <a:lstStyle/>
        <a:p>
          <a:pPr>
            <a:buClr>
              <a:schemeClr val="accent2"/>
            </a:buClr>
            <a:buSzPct val="100000"/>
            <a:buChar char="•"/>
          </a:pPr>
          <a:r>
            <a:rPr lang="en-US" sz="1100" dirty="0">
              <a:solidFill>
                <a:schemeClr val="tx1"/>
              </a:solidFill>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chemeClr val="bg2"/>
        </a:solidFill>
      </dgm:spPr>
      <dgm:t>
        <a:bodyPr/>
        <a:lstStyle/>
        <a:p>
          <a:pPr>
            <a:buClr>
              <a:schemeClr val="accent2"/>
            </a:buClr>
            <a:buSzPct val="100000"/>
            <a:buChar char="•"/>
          </a:pPr>
          <a:r>
            <a:rPr lang="en-US" sz="1100">
              <a:solidFill>
                <a:schemeClr val="tx1">
                  <a:lumMod val="50000"/>
                  <a:lumOff val="50000"/>
                </a:schemeClr>
              </a:solidFill>
            </a:rPr>
            <a:t>Stage 4: Outcome</a:t>
          </a:r>
          <a:endParaRPr lang="en-US" sz="1100" dirty="0">
            <a:solidFill>
              <a:schemeClr val="tx1">
                <a:lumMod val="50000"/>
                <a:lumOff val="50000"/>
              </a:schemeClr>
            </a:solidFill>
          </a:endParaRP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64A681-23D9-4500-9A94-DED14B2F1A42}" type="doc">
      <dgm:prSet loTypeId="urn:microsoft.com/office/officeart/2005/8/layout/hProcess9" loCatId="process" qsTypeId="urn:microsoft.com/office/officeart/2005/8/quickstyle/3d7" qsCatId="3D" csTypeId="urn:microsoft.com/office/officeart/2005/8/colors/colorful4" csCatId="colorful" phldr="1"/>
      <dgm:spPr/>
    </dgm:pt>
    <dgm:pt modelId="{E90E1761-2FF6-41FB-BA56-19E3F14FF900}">
      <dgm:prSet phldrT="[Text]" custT="1"/>
      <dgm:spPr>
        <a:solidFill>
          <a:schemeClr val="bg1"/>
        </a:solidFill>
      </dgm:spPr>
      <dgm:t>
        <a:bodyPr/>
        <a:lstStyle/>
        <a:p>
          <a:pPr>
            <a:buClr>
              <a:schemeClr val="accent2"/>
            </a:buClr>
            <a:buSzPct val="100000"/>
            <a:buChar char="•"/>
          </a:pPr>
          <a:r>
            <a:rPr lang="en-US" sz="1100">
              <a:solidFill>
                <a:schemeClr val="tx1">
                  <a:lumMod val="50000"/>
                  <a:lumOff val="50000"/>
                </a:schemeClr>
              </a:solidFill>
            </a:rPr>
            <a:t>Stage 1: Frustration</a:t>
          </a:r>
          <a:endParaRPr lang="en-US" sz="1100" dirty="0">
            <a:solidFill>
              <a:schemeClr val="tx1">
                <a:lumMod val="50000"/>
                <a:lumOff val="50000"/>
              </a:schemeClr>
            </a:solidFill>
          </a:endParaRPr>
        </a:p>
      </dgm:t>
    </dgm:pt>
    <dgm:pt modelId="{BAAD8DA8-381A-4321-ACE6-60FCB92FFBAD}" type="parTrans" cxnId="{BF14F832-3CEC-48CC-8CFE-F9993681AB37}">
      <dgm:prSet/>
      <dgm:spPr/>
      <dgm:t>
        <a:bodyPr/>
        <a:lstStyle/>
        <a:p>
          <a:endParaRPr lang="en-US" sz="1200">
            <a:solidFill>
              <a:schemeClr val="tx1"/>
            </a:solidFill>
          </a:endParaRPr>
        </a:p>
      </dgm:t>
    </dgm:pt>
    <dgm:pt modelId="{5981A04C-09A1-4013-BB38-9A63E4497BEF}" type="sibTrans" cxnId="{BF14F832-3CEC-48CC-8CFE-F9993681AB37}">
      <dgm:prSet/>
      <dgm:spPr/>
      <dgm:t>
        <a:bodyPr/>
        <a:lstStyle/>
        <a:p>
          <a:endParaRPr lang="en-US" sz="1200">
            <a:solidFill>
              <a:schemeClr val="tx1"/>
            </a:solidFill>
          </a:endParaRPr>
        </a:p>
      </dgm:t>
    </dgm:pt>
    <dgm:pt modelId="{4F3EAEDC-49B5-49FB-9536-1448F47C0706}">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gm:t>
    </dgm:pt>
    <dgm:pt modelId="{DCD33A78-CAC6-4C66-AC2B-EF53599A001D}" type="parTrans" cxnId="{F44C72A3-9BFB-4B11-B87A-06894102F658}">
      <dgm:prSet/>
      <dgm:spPr/>
      <dgm:t>
        <a:bodyPr/>
        <a:lstStyle/>
        <a:p>
          <a:endParaRPr lang="en-US" sz="1200">
            <a:solidFill>
              <a:schemeClr val="tx1"/>
            </a:solidFill>
          </a:endParaRPr>
        </a:p>
      </dgm:t>
    </dgm:pt>
    <dgm:pt modelId="{A6DF7EB4-B071-4ECE-A908-AAC12D65E8FF}" type="sibTrans" cxnId="{F44C72A3-9BFB-4B11-B87A-06894102F658}">
      <dgm:prSet/>
      <dgm:spPr/>
      <dgm:t>
        <a:bodyPr/>
        <a:lstStyle/>
        <a:p>
          <a:endParaRPr lang="en-US" sz="1200">
            <a:solidFill>
              <a:schemeClr val="tx1"/>
            </a:solidFill>
          </a:endParaRPr>
        </a:p>
      </dgm:t>
    </dgm:pt>
    <dgm:pt modelId="{BC951FD1-5302-4850-AED5-F0ED26F7D7A3}">
      <dgm:prSet phldrT="[Text]" custT="1"/>
      <dgm:spPr>
        <a:solidFill>
          <a:srgbClr val="E7E6E6"/>
        </a:solidFill>
        <a:ln>
          <a:noFill/>
        </a:ln>
        <a:effectLst/>
        <a:sp3d extrusionH="50600" prstMaterial="metal">
          <a:bevelT w="101600" h="80600" prst="relaxedInset"/>
          <a:bevelB w="80600" h="80600" prst="relaxedInset"/>
        </a:sp3d>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gm:t>
    </dgm:pt>
    <dgm:pt modelId="{AE9EC821-581E-483F-8A25-CEA59DEE4CD5}" type="parTrans" cxnId="{4108434D-A482-4F08-8C2E-53C62FF3FE3B}">
      <dgm:prSet/>
      <dgm:spPr/>
      <dgm:t>
        <a:bodyPr/>
        <a:lstStyle/>
        <a:p>
          <a:endParaRPr lang="en-US" sz="1200">
            <a:solidFill>
              <a:schemeClr val="tx1"/>
            </a:solidFill>
          </a:endParaRPr>
        </a:p>
      </dgm:t>
    </dgm:pt>
    <dgm:pt modelId="{0717E1D3-4BF2-4A88-AAD1-295008C0F049}" type="sibTrans" cxnId="{4108434D-A482-4F08-8C2E-53C62FF3FE3B}">
      <dgm:prSet/>
      <dgm:spPr/>
      <dgm:t>
        <a:bodyPr/>
        <a:lstStyle/>
        <a:p>
          <a:endParaRPr lang="en-US" sz="1200">
            <a:solidFill>
              <a:schemeClr val="tx1"/>
            </a:solidFill>
          </a:endParaRPr>
        </a:p>
      </dgm:t>
    </dgm:pt>
    <dgm:pt modelId="{1104FBA2-44E5-464B-94AD-9B5A98460144}">
      <dgm:prSet phldrT="[Text]" custT="1"/>
      <dgm:spPr>
        <a:solidFill>
          <a:srgbClr val="3399FF"/>
        </a:solidFill>
      </dgm:spPr>
      <dgm:t>
        <a:bodyPr/>
        <a:lstStyle/>
        <a:p>
          <a:pPr>
            <a:buClr>
              <a:schemeClr val="accent2"/>
            </a:buClr>
            <a:buSzPct val="100000"/>
            <a:buChar char="•"/>
          </a:pPr>
          <a:r>
            <a:rPr lang="en-US" sz="1100" dirty="0">
              <a:solidFill>
                <a:schemeClr val="tx1"/>
              </a:solidFill>
            </a:rPr>
            <a:t>Stage 4: Outcome</a:t>
          </a:r>
        </a:p>
      </dgm:t>
    </dgm:pt>
    <dgm:pt modelId="{E3693B06-298C-46A6-913C-7D5CBBA45BEC}" type="parTrans" cxnId="{004242DB-861A-4B6C-8760-596B16C98254}">
      <dgm:prSet/>
      <dgm:spPr/>
      <dgm:t>
        <a:bodyPr/>
        <a:lstStyle/>
        <a:p>
          <a:endParaRPr lang="en-US" sz="1200">
            <a:solidFill>
              <a:schemeClr val="tx1"/>
            </a:solidFill>
          </a:endParaRPr>
        </a:p>
      </dgm:t>
    </dgm:pt>
    <dgm:pt modelId="{170CEAAA-96DB-49DA-A0C5-2F96E412D167}" type="sibTrans" cxnId="{004242DB-861A-4B6C-8760-596B16C98254}">
      <dgm:prSet/>
      <dgm:spPr/>
      <dgm:t>
        <a:bodyPr/>
        <a:lstStyle/>
        <a:p>
          <a:endParaRPr lang="en-US" sz="1200">
            <a:solidFill>
              <a:schemeClr val="tx1"/>
            </a:solidFill>
          </a:endParaRPr>
        </a:p>
      </dgm:t>
    </dgm:pt>
    <dgm:pt modelId="{DB05CFED-6DC8-462C-8560-2DE918C2A046}" type="pres">
      <dgm:prSet presAssocID="{2A64A681-23D9-4500-9A94-DED14B2F1A42}" presName="CompostProcess" presStyleCnt="0">
        <dgm:presLayoutVars>
          <dgm:dir/>
          <dgm:resizeHandles val="exact"/>
        </dgm:presLayoutVars>
      </dgm:prSet>
      <dgm:spPr/>
    </dgm:pt>
    <dgm:pt modelId="{0215F7A8-6DFE-462B-AD0A-D21E1D2EAB77}" type="pres">
      <dgm:prSet presAssocID="{2A64A681-23D9-4500-9A94-DED14B2F1A42}" presName="arrow" presStyleLbl="bgShp" presStyleIdx="0" presStyleCnt="1" custScaleX="117647" custScaleY="79548"/>
      <dgm:spPr/>
    </dgm:pt>
    <dgm:pt modelId="{0D65E0B8-DA25-4BAB-8DC4-92F04EDA5A05}" type="pres">
      <dgm:prSet presAssocID="{2A64A681-23D9-4500-9A94-DED14B2F1A42}" presName="linearProcess" presStyleCnt="0"/>
      <dgm:spPr/>
    </dgm:pt>
    <dgm:pt modelId="{67AB1A8B-639A-4A6D-85F2-714A8617ACA1}" type="pres">
      <dgm:prSet presAssocID="{E90E1761-2FF6-41FB-BA56-19E3F14FF900}" presName="textNode" presStyleLbl="node1" presStyleIdx="0" presStyleCnt="4" custScaleY="79548" custLinFactNeighborX="-923" custLinFactNeighborY="22825">
        <dgm:presLayoutVars>
          <dgm:bulletEnabled val="1"/>
        </dgm:presLayoutVars>
      </dgm:prSet>
      <dgm:spPr/>
    </dgm:pt>
    <dgm:pt modelId="{25FB0A0F-55B0-4CB7-B9BB-B41A3D750677}" type="pres">
      <dgm:prSet presAssocID="{5981A04C-09A1-4013-BB38-9A63E4497BEF}" presName="sibTrans" presStyleCnt="0"/>
      <dgm:spPr/>
    </dgm:pt>
    <dgm:pt modelId="{B2C95029-C3C0-480C-805E-C53C64269C12}" type="pres">
      <dgm:prSet presAssocID="{4F3EAEDC-49B5-49FB-9536-1448F47C0706}" presName="textNode" presStyleLbl="node1" presStyleIdx="1" presStyleCnt="4" custScaleY="79548" custLinFactNeighborY="22825">
        <dgm:presLayoutVars>
          <dgm:bulletEnabled val="1"/>
        </dgm:presLayoutVars>
      </dgm:prSet>
      <dgm:spPr>
        <a:xfrm>
          <a:off x="1450233" y="1193688"/>
          <a:ext cx="1241419" cy="878803"/>
        </a:xfrm>
        <a:prstGeom prst="roundRect">
          <a:avLst/>
        </a:prstGeom>
      </dgm:spPr>
    </dgm:pt>
    <dgm:pt modelId="{A3D5EE29-A1BD-4DA0-8F52-206E3C163C7F}" type="pres">
      <dgm:prSet presAssocID="{A6DF7EB4-B071-4ECE-A908-AAC12D65E8FF}" presName="sibTrans" presStyleCnt="0"/>
      <dgm:spPr/>
    </dgm:pt>
    <dgm:pt modelId="{7A2F5B20-1168-4DC3-8E61-19376107CEEF}" type="pres">
      <dgm:prSet presAssocID="{BC951FD1-5302-4850-AED5-F0ED26F7D7A3}" presName="textNode" presStyleLbl="node1" presStyleIdx="2" presStyleCnt="4" custScaleY="79548" custLinFactNeighborY="22825">
        <dgm:presLayoutVars>
          <dgm:bulletEnabled val="1"/>
        </dgm:presLayoutVars>
      </dgm:prSet>
      <dgm:spPr>
        <a:xfrm>
          <a:off x="2898555" y="1193688"/>
          <a:ext cx="1241419" cy="878803"/>
        </a:xfrm>
        <a:prstGeom prst="roundRect">
          <a:avLst/>
        </a:prstGeom>
      </dgm:spPr>
    </dgm:pt>
    <dgm:pt modelId="{0EE9C972-2096-4E03-90AA-6BA293BD357F}" type="pres">
      <dgm:prSet presAssocID="{0717E1D3-4BF2-4A88-AAD1-295008C0F049}" presName="sibTrans" presStyleCnt="0"/>
      <dgm:spPr/>
    </dgm:pt>
    <dgm:pt modelId="{00E25CF1-091D-42CE-BE5A-EBB5EDF1CF8A}" type="pres">
      <dgm:prSet presAssocID="{1104FBA2-44E5-464B-94AD-9B5A98460144}" presName="textNode" presStyleLbl="node1" presStyleIdx="3" presStyleCnt="4" custScaleY="79548" custLinFactNeighborY="22825">
        <dgm:presLayoutVars>
          <dgm:bulletEnabled val="1"/>
        </dgm:presLayoutVars>
      </dgm:prSet>
      <dgm:spPr/>
    </dgm:pt>
  </dgm:ptLst>
  <dgm:cxnLst>
    <dgm:cxn modelId="{69604207-5481-4BC0-AAFD-382A4395B7B3}" type="presOf" srcId="{1104FBA2-44E5-464B-94AD-9B5A98460144}" destId="{00E25CF1-091D-42CE-BE5A-EBB5EDF1CF8A}" srcOrd="0" destOrd="0" presId="urn:microsoft.com/office/officeart/2005/8/layout/hProcess9"/>
    <dgm:cxn modelId="{BF14F832-3CEC-48CC-8CFE-F9993681AB37}" srcId="{2A64A681-23D9-4500-9A94-DED14B2F1A42}" destId="{E90E1761-2FF6-41FB-BA56-19E3F14FF900}" srcOrd="0" destOrd="0" parTransId="{BAAD8DA8-381A-4321-ACE6-60FCB92FFBAD}" sibTransId="{5981A04C-09A1-4013-BB38-9A63E4497BEF}"/>
    <dgm:cxn modelId="{F9DBA940-100F-42B2-828E-B4D96AC58C8C}" type="presOf" srcId="{4F3EAEDC-49B5-49FB-9536-1448F47C0706}" destId="{B2C95029-C3C0-480C-805E-C53C64269C12}" srcOrd="0" destOrd="0" presId="urn:microsoft.com/office/officeart/2005/8/layout/hProcess9"/>
    <dgm:cxn modelId="{4108434D-A482-4F08-8C2E-53C62FF3FE3B}" srcId="{2A64A681-23D9-4500-9A94-DED14B2F1A42}" destId="{BC951FD1-5302-4850-AED5-F0ED26F7D7A3}" srcOrd="2" destOrd="0" parTransId="{AE9EC821-581E-483F-8A25-CEA59DEE4CD5}" sibTransId="{0717E1D3-4BF2-4A88-AAD1-295008C0F049}"/>
    <dgm:cxn modelId="{77586E80-9BF0-496A-B095-CD427EBF84C4}" type="presOf" srcId="{BC951FD1-5302-4850-AED5-F0ED26F7D7A3}" destId="{7A2F5B20-1168-4DC3-8E61-19376107CEEF}" srcOrd="0" destOrd="0" presId="urn:microsoft.com/office/officeart/2005/8/layout/hProcess9"/>
    <dgm:cxn modelId="{F44C72A3-9BFB-4B11-B87A-06894102F658}" srcId="{2A64A681-23D9-4500-9A94-DED14B2F1A42}" destId="{4F3EAEDC-49B5-49FB-9536-1448F47C0706}" srcOrd="1" destOrd="0" parTransId="{DCD33A78-CAC6-4C66-AC2B-EF53599A001D}" sibTransId="{A6DF7EB4-B071-4ECE-A908-AAC12D65E8FF}"/>
    <dgm:cxn modelId="{339D6EC0-4F64-40CD-9B3F-EF162F86366A}" type="presOf" srcId="{2A64A681-23D9-4500-9A94-DED14B2F1A42}" destId="{DB05CFED-6DC8-462C-8560-2DE918C2A046}" srcOrd="0" destOrd="0" presId="urn:microsoft.com/office/officeart/2005/8/layout/hProcess9"/>
    <dgm:cxn modelId="{004242DB-861A-4B6C-8760-596B16C98254}" srcId="{2A64A681-23D9-4500-9A94-DED14B2F1A42}" destId="{1104FBA2-44E5-464B-94AD-9B5A98460144}" srcOrd="3" destOrd="0" parTransId="{E3693B06-298C-46A6-913C-7D5CBBA45BEC}" sibTransId="{170CEAAA-96DB-49DA-A0C5-2F96E412D167}"/>
    <dgm:cxn modelId="{ABFB18F3-73F5-4076-BC81-90893E27D7A2}" type="presOf" srcId="{E90E1761-2FF6-41FB-BA56-19E3F14FF900}" destId="{67AB1A8B-639A-4A6D-85F2-714A8617ACA1}" srcOrd="0" destOrd="0" presId="urn:microsoft.com/office/officeart/2005/8/layout/hProcess9"/>
    <dgm:cxn modelId="{CB0163FD-0D83-4FE2-9D59-B4AC438EF7EB}" type="presParOf" srcId="{DB05CFED-6DC8-462C-8560-2DE918C2A046}" destId="{0215F7A8-6DFE-462B-AD0A-D21E1D2EAB77}" srcOrd="0" destOrd="0" presId="urn:microsoft.com/office/officeart/2005/8/layout/hProcess9"/>
    <dgm:cxn modelId="{E8B1CF1B-72FA-4563-BE72-CF004D0BA344}" type="presParOf" srcId="{DB05CFED-6DC8-462C-8560-2DE918C2A046}" destId="{0D65E0B8-DA25-4BAB-8DC4-92F04EDA5A05}" srcOrd="1" destOrd="0" presId="urn:microsoft.com/office/officeart/2005/8/layout/hProcess9"/>
    <dgm:cxn modelId="{2460E23E-A539-4B9B-8344-B259205F715E}" type="presParOf" srcId="{0D65E0B8-DA25-4BAB-8DC4-92F04EDA5A05}" destId="{67AB1A8B-639A-4A6D-85F2-714A8617ACA1}" srcOrd="0" destOrd="0" presId="urn:microsoft.com/office/officeart/2005/8/layout/hProcess9"/>
    <dgm:cxn modelId="{44E68DF6-C3F4-4B61-AD3E-FDCC43A93020}" type="presParOf" srcId="{0D65E0B8-DA25-4BAB-8DC4-92F04EDA5A05}" destId="{25FB0A0F-55B0-4CB7-B9BB-B41A3D750677}" srcOrd="1" destOrd="0" presId="urn:microsoft.com/office/officeart/2005/8/layout/hProcess9"/>
    <dgm:cxn modelId="{4BE4DC71-10C8-4A17-96F3-B6BE14611EC5}" type="presParOf" srcId="{0D65E0B8-DA25-4BAB-8DC4-92F04EDA5A05}" destId="{B2C95029-C3C0-480C-805E-C53C64269C12}" srcOrd="2" destOrd="0" presId="urn:microsoft.com/office/officeart/2005/8/layout/hProcess9"/>
    <dgm:cxn modelId="{ADE2DC1A-302A-4997-B7C1-2DAD7246CC1C}" type="presParOf" srcId="{0D65E0B8-DA25-4BAB-8DC4-92F04EDA5A05}" destId="{A3D5EE29-A1BD-4DA0-8F52-206E3C163C7F}" srcOrd="3" destOrd="0" presId="urn:microsoft.com/office/officeart/2005/8/layout/hProcess9"/>
    <dgm:cxn modelId="{5D045242-63DD-4003-967C-4D57DDFCD2B6}" type="presParOf" srcId="{0D65E0B8-DA25-4BAB-8DC4-92F04EDA5A05}" destId="{7A2F5B20-1168-4DC3-8E61-19376107CEEF}" srcOrd="4" destOrd="0" presId="urn:microsoft.com/office/officeart/2005/8/layout/hProcess9"/>
    <dgm:cxn modelId="{8A0E57D6-FFA5-4879-84E7-605D6EEFB7CC}" type="presParOf" srcId="{0D65E0B8-DA25-4BAB-8DC4-92F04EDA5A05}" destId="{0EE9C972-2096-4E03-90AA-6BA293BD357F}" srcOrd="5" destOrd="0" presId="urn:microsoft.com/office/officeart/2005/8/layout/hProcess9"/>
    <dgm:cxn modelId="{6827EC73-17B2-431E-81ED-6EE50876BB3B}" type="presParOf" srcId="{0D65E0B8-DA25-4BAB-8DC4-92F04EDA5A05}" destId="{00E25CF1-091D-42CE-BE5A-EBB5EDF1CF8A}"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731327" y="0"/>
          <a:ext cx="8288373" cy="4817533"/>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AB1A8B-639A-4A6D-85F2-714A8617ACA1}">
      <dsp:nvSpPr>
        <dsp:cNvPr id="0" name=""/>
        <dsp:cNvSpPr/>
      </dsp:nvSpPr>
      <dsp:spPr>
        <a:xfrm>
          <a:off x="3332" y="1445259"/>
          <a:ext cx="2165413" cy="192701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dirty="0">
              <a:solidFill>
                <a:schemeClr val="tx1"/>
              </a:solidFill>
            </a:rPr>
            <a:t>Stage 1: Frustration</a:t>
          </a:r>
        </a:p>
      </dsp:txBody>
      <dsp:txXfrm>
        <a:off x="97401" y="1539328"/>
        <a:ext cx="1977275" cy="1738875"/>
      </dsp:txXfrm>
    </dsp:sp>
    <dsp:sp modelId="{B2C95029-C3C0-480C-805E-C53C64269C12}">
      <dsp:nvSpPr>
        <dsp:cNvPr id="0" name=""/>
        <dsp:cNvSpPr/>
      </dsp:nvSpPr>
      <dsp:spPr>
        <a:xfrm>
          <a:off x="2529649" y="1445259"/>
          <a:ext cx="2165413" cy="1927013"/>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Stage 2: Conceptualization</a:t>
          </a:r>
        </a:p>
      </dsp:txBody>
      <dsp:txXfrm>
        <a:off x="2623718" y="1539328"/>
        <a:ext cx="1977275" cy="1738875"/>
      </dsp:txXfrm>
    </dsp:sp>
    <dsp:sp modelId="{7A2F5B20-1168-4DC3-8E61-19376107CEEF}">
      <dsp:nvSpPr>
        <dsp:cNvPr id="0" name=""/>
        <dsp:cNvSpPr/>
      </dsp:nvSpPr>
      <dsp:spPr>
        <a:xfrm>
          <a:off x="5055965" y="1445259"/>
          <a:ext cx="2165413" cy="1927013"/>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dirty="0">
              <a:solidFill>
                <a:schemeClr val="tx1"/>
              </a:solidFill>
            </a:rPr>
            <a:t>Stage 3: Behavior</a:t>
          </a:r>
        </a:p>
      </dsp:txBody>
      <dsp:txXfrm>
        <a:off x="5150034" y="1539328"/>
        <a:ext cx="1977275" cy="1738875"/>
      </dsp:txXfrm>
    </dsp:sp>
    <dsp:sp modelId="{00E25CF1-091D-42CE-BE5A-EBB5EDF1CF8A}">
      <dsp:nvSpPr>
        <dsp:cNvPr id="0" name=""/>
        <dsp:cNvSpPr/>
      </dsp:nvSpPr>
      <dsp:spPr>
        <a:xfrm>
          <a:off x="7582281" y="1445259"/>
          <a:ext cx="2165413" cy="1927013"/>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solidFill>
                <a:schemeClr val="tx1"/>
              </a:solidFill>
            </a:rPr>
            <a:t>Stage 4: Outcome</a:t>
          </a:r>
          <a:endParaRPr lang="en-US" sz="2400" kern="1200" dirty="0">
            <a:solidFill>
              <a:schemeClr val="tx1"/>
            </a:solidFill>
          </a:endParaRPr>
        </a:p>
      </dsp:txBody>
      <dsp:txXfrm>
        <a:off x="7676350" y="1539328"/>
        <a:ext cx="1977275" cy="1738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2" y="557999"/>
          <a:ext cx="11044681" cy="434067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1" y="2358394"/>
          <a:ext cx="2452697" cy="1736268"/>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1: Frustration</a:t>
          </a:r>
          <a:endParaRPr lang="en-US" sz="2400" kern="1200" dirty="0"/>
        </a:p>
      </dsp:txBody>
      <dsp:txXfrm>
        <a:off x="84759" y="2443152"/>
        <a:ext cx="2283181" cy="1566752"/>
      </dsp:txXfrm>
    </dsp:sp>
    <dsp:sp modelId="{B2C95029-C3C0-480C-805E-C53C64269C12}">
      <dsp:nvSpPr>
        <dsp:cNvPr id="0" name=""/>
        <dsp:cNvSpPr/>
      </dsp:nvSpPr>
      <dsp:spPr>
        <a:xfrm>
          <a:off x="2865254" y="2358394"/>
          <a:ext cx="2452697" cy="1736268"/>
        </a:xfrm>
        <a:prstGeom prst="roundRect">
          <a:avLst/>
        </a:prstGeom>
        <a:solidFill>
          <a:schemeClr val="accent4">
            <a:hueOff val="3266964"/>
            <a:satOff val="-13592"/>
            <a:lumOff val="3203"/>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Stage 2: </a:t>
          </a:r>
          <a:r>
            <a:rPr lang="en-US" sz="2000" kern="1200" dirty="0"/>
            <a:t>Conceptualization</a:t>
          </a:r>
        </a:p>
      </dsp:txBody>
      <dsp:txXfrm>
        <a:off x="2950012" y="2443152"/>
        <a:ext cx="2283181" cy="1566752"/>
      </dsp:txXfrm>
    </dsp:sp>
    <dsp:sp modelId="{7A2F5B20-1168-4DC3-8E61-19376107CEEF}">
      <dsp:nvSpPr>
        <dsp:cNvPr id="0" name=""/>
        <dsp:cNvSpPr/>
      </dsp:nvSpPr>
      <dsp:spPr>
        <a:xfrm>
          <a:off x="5726734" y="2358394"/>
          <a:ext cx="2452697" cy="1736268"/>
        </a:xfrm>
        <a:prstGeom prst="roundRect">
          <a:avLst/>
        </a:prstGeom>
        <a:solidFill>
          <a:schemeClr val="accent4">
            <a:hueOff val="6533927"/>
            <a:satOff val="-27185"/>
            <a:lumOff val="6405"/>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3: Behavior</a:t>
          </a:r>
          <a:endParaRPr lang="en-US" sz="2400" kern="1200" dirty="0"/>
        </a:p>
      </dsp:txBody>
      <dsp:txXfrm>
        <a:off x="5811492" y="2443152"/>
        <a:ext cx="2283181" cy="1566752"/>
      </dsp:txXfrm>
    </dsp:sp>
    <dsp:sp modelId="{00E25CF1-091D-42CE-BE5A-EBB5EDF1CF8A}">
      <dsp:nvSpPr>
        <dsp:cNvPr id="0" name=""/>
        <dsp:cNvSpPr/>
      </dsp:nvSpPr>
      <dsp:spPr>
        <a:xfrm>
          <a:off x="8588214" y="2358394"/>
          <a:ext cx="2452697" cy="1736268"/>
        </a:xfrm>
        <a:prstGeom prst="roundRect">
          <a:avLst/>
        </a:prstGeom>
        <a:solidFill>
          <a:schemeClr val="accent4">
            <a:hueOff val="9800891"/>
            <a:satOff val="-40777"/>
            <a:lumOff val="9608"/>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Clr>
              <a:schemeClr val="accent2"/>
            </a:buClr>
            <a:buSzPct val="100000"/>
            <a:buNone/>
          </a:pPr>
          <a:r>
            <a:rPr lang="en-US" sz="2400" kern="1200"/>
            <a:t>Stage 4: Outcome</a:t>
          </a:r>
          <a:endParaRPr lang="en-US" sz="2400" kern="1200" dirty="0"/>
        </a:p>
      </dsp:txBody>
      <dsp:txXfrm>
        <a:off x="8672972" y="2443152"/>
        <a:ext cx="2283181" cy="1566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79311"/>
          <a:ext cx="5528512" cy="2172761"/>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80515"/>
          <a:ext cx="1227719" cy="869104"/>
        </a:xfrm>
        <a:prstGeom prst="roundRect">
          <a:avLst/>
        </a:prstGeom>
        <a:solidFill>
          <a:schemeClr val="accent4">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t>Stage 1: Frustration</a:t>
          </a:r>
          <a:endParaRPr lang="en-US" sz="1100" kern="1200" dirty="0"/>
        </a:p>
      </dsp:txBody>
      <dsp:txXfrm>
        <a:off x="42426" y="1222941"/>
        <a:ext cx="1142867" cy="784252"/>
      </dsp:txXfrm>
    </dsp:sp>
    <dsp:sp modelId="{B2C95029-C3C0-480C-805E-C53C64269C12}">
      <dsp:nvSpPr>
        <dsp:cNvPr id="0" name=""/>
        <dsp:cNvSpPr/>
      </dsp:nvSpPr>
      <dsp:spPr>
        <a:xfrm>
          <a:off x="1434228"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50000"/>
                  <a:lumOff val="50000"/>
                </a:schemeClr>
              </a:solidFill>
            </a:rPr>
            <a:t>Stage 2: </a:t>
          </a:r>
          <a:r>
            <a:rPr lang="en-US" sz="1050" kern="1200" dirty="0">
              <a:solidFill>
                <a:schemeClr val="tx1">
                  <a:lumMod val="50000"/>
                  <a:lumOff val="50000"/>
                </a:schemeClr>
              </a:solidFill>
            </a:rPr>
            <a:t>Conceptualization</a:t>
          </a:r>
        </a:p>
      </dsp:txBody>
      <dsp:txXfrm>
        <a:off x="1476654" y="1222941"/>
        <a:ext cx="1142867" cy="784252"/>
      </dsp:txXfrm>
    </dsp:sp>
    <dsp:sp modelId="{7A2F5B20-1168-4DC3-8E61-19376107CEEF}">
      <dsp:nvSpPr>
        <dsp:cNvPr id="0" name=""/>
        <dsp:cNvSpPr/>
      </dsp:nvSpPr>
      <dsp:spPr>
        <a:xfrm>
          <a:off x="2866567"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08993" y="1222941"/>
        <a:ext cx="1142867" cy="784252"/>
      </dsp:txXfrm>
    </dsp:sp>
    <dsp:sp modelId="{00E25CF1-091D-42CE-BE5A-EBB5EDF1CF8A}">
      <dsp:nvSpPr>
        <dsp:cNvPr id="0" name=""/>
        <dsp:cNvSpPr/>
      </dsp:nvSpPr>
      <dsp:spPr>
        <a:xfrm>
          <a:off x="4298906" y="1180515"/>
          <a:ext cx="1227719" cy="869104"/>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41332" y="1222941"/>
        <a:ext cx="1142867" cy="784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99FF6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Stage 2: </a:t>
          </a:r>
          <a:r>
            <a:rPr lang="en-US" sz="1050" kern="1200" dirty="0">
              <a:solidFill>
                <a:schemeClr val="tx1"/>
              </a:solidFill>
            </a:rPr>
            <a:t>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3: Behavior</a:t>
          </a:r>
          <a:endParaRPr lang="en-US" sz="1100" kern="1200" dirty="0">
            <a:solidFill>
              <a:schemeClr val="tx1">
                <a:lumMod val="50000"/>
                <a:lumOff val="50000"/>
              </a:schemeClr>
            </a:solidFill>
          </a:endParaRP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00FF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chemeClr val="bg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4: Outcome</a:t>
          </a:r>
          <a:endParaRPr lang="en-US" sz="1100" kern="1200" dirty="0">
            <a:solidFill>
              <a:schemeClr val="tx1">
                <a:lumMod val="50000"/>
                <a:lumOff val="50000"/>
              </a:schemeClr>
            </a:solidFill>
          </a:endParaRPr>
        </a:p>
      </dsp:txBody>
      <dsp:txXfrm>
        <a:off x="4389778" y="1236588"/>
        <a:ext cx="1155619" cy="793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5F7A8-6DFE-462B-AD0A-D21E1D2EAB77}">
      <dsp:nvSpPr>
        <dsp:cNvPr id="0" name=""/>
        <dsp:cNvSpPr/>
      </dsp:nvSpPr>
      <dsp:spPr>
        <a:xfrm>
          <a:off x="1" y="282428"/>
          <a:ext cx="5590205" cy="2197007"/>
        </a:xfrm>
        <a:prstGeom prst="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67AB1A8B-639A-4A6D-85F2-714A8617ACA1}">
      <dsp:nvSpPr>
        <dsp:cNvPr id="0" name=""/>
        <dsp:cNvSpPr/>
      </dsp:nvSpPr>
      <dsp:spPr>
        <a:xfrm>
          <a:off x="0" y="1193688"/>
          <a:ext cx="1241419" cy="878803"/>
        </a:xfrm>
        <a:prstGeom prst="roundRect">
          <a:avLst/>
        </a:prstGeom>
        <a:solidFill>
          <a:schemeClr val="bg1"/>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a:solidFill>
                <a:schemeClr val="tx1">
                  <a:lumMod val="50000"/>
                  <a:lumOff val="50000"/>
                </a:schemeClr>
              </a:solidFill>
            </a:rPr>
            <a:t>Stage 1: Frustration</a:t>
          </a:r>
          <a:endParaRPr lang="en-US" sz="1100" kern="1200" dirty="0">
            <a:solidFill>
              <a:schemeClr val="tx1">
                <a:lumMod val="50000"/>
                <a:lumOff val="50000"/>
              </a:schemeClr>
            </a:solidFill>
          </a:endParaRPr>
        </a:p>
      </dsp:txBody>
      <dsp:txXfrm>
        <a:off x="42900" y="1236588"/>
        <a:ext cx="1155619" cy="793003"/>
      </dsp:txXfrm>
    </dsp:sp>
    <dsp:sp modelId="{B2C95029-C3C0-480C-805E-C53C64269C12}">
      <dsp:nvSpPr>
        <dsp:cNvPr id="0" name=""/>
        <dsp:cNvSpPr/>
      </dsp:nvSpPr>
      <dsp:spPr>
        <a:xfrm>
          <a:off x="1450233"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2: Conceptualization</a:t>
          </a:r>
        </a:p>
      </dsp:txBody>
      <dsp:txXfrm>
        <a:off x="1493133" y="1236588"/>
        <a:ext cx="1155619" cy="793003"/>
      </dsp:txXfrm>
    </dsp:sp>
    <dsp:sp modelId="{7A2F5B20-1168-4DC3-8E61-19376107CEEF}">
      <dsp:nvSpPr>
        <dsp:cNvPr id="0" name=""/>
        <dsp:cNvSpPr/>
      </dsp:nvSpPr>
      <dsp:spPr>
        <a:xfrm>
          <a:off x="2898555" y="1193688"/>
          <a:ext cx="1241419" cy="878803"/>
        </a:xfrm>
        <a:prstGeom prst="roundRect">
          <a:avLst/>
        </a:prstGeom>
        <a:solidFill>
          <a:srgbClr val="E7E6E6"/>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rgbClr val="ED7D31"/>
            </a:buClr>
            <a:buSzPct val="100000"/>
            <a:buNone/>
          </a:pPr>
          <a:r>
            <a:rPr lang="en-US" sz="1100" kern="1200" dirty="0">
              <a:solidFill>
                <a:prstClr val="black">
                  <a:lumMod val="50000"/>
                  <a:lumOff val="50000"/>
                </a:prstClr>
              </a:solidFill>
              <a:latin typeface="Calibri" panose="020F0502020204030204"/>
              <a:ea typeface="+mn-ea"/>
              <a:cs typeface="+mn-cs"/>
            </a:rPr>
            <a:t>Stage 3: Behavior</a:t>
          </a:r>
        </a:p>
      </dsp:txBody>
      <dsp:txXfrm>
        <a:off x="2941455" y="1236588"/>
        <a:ext cx="1155619" cy="793003"/>
      </dsp:txXfrm>
    </dsp:sp>
    <dsp:sp modelId="{00E25CF1-091D-42CE-BE5A-EBB5EDF1CF8A}">
      <dsp:nvSpPr>
        <dsp:cNvPr id="0" name=""/>
        <dsp:cNvSpPr/>
      </dsp:nvSpPr>
      <dsp:spPr>
        <a:xfrm>
          <a:off x="4346878" y="1193688"/>
          <a:ext cx="1241419" cy="878803"/>
        </a:xfrm>
        <a:prstGeom prst="roundRect">
          <a:avLst/>
        </a:prstGeom>
        <a:solidFill>
          <a:srgbClr val="3399FF"/>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Clr>
              <a:schemeClr val="accent2"/>
            </a:buClr>
            <a:buSzPct val="100000"/>
            <a:buNone/>
          </a:pPr>
          <a:r>
            <a:rPr lang="en-US" sz="1100" kern="1200" dirty="0">
              <a:solidFill>
                <a:schemeClr val="tx1"/>
              </a:solidFill>
            </a:rPr>
            <a:t>Stage 4: Outcome</a:t>
          </a:r>
        </a:p>
      </dsp:txBody>
      <dsp:txXfrm>
        <a:off x="4389778" y="1236588"/>
        <a:ext cx="1155619" cy="7930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767E2-FC6C-44DD-99A1-CC8A8FB25E11}"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28290-F79D-47AE-96D1-3E94905094D9}" type="slidenum">
              <a:rPr lang="en-US" smtClean="0"/>
              <a:t>‹#›</a:t>
            </a:fld>
            <a:endParaRPr lang="en-US"/>
          </a:p>
        </p:txBody>
      </p:sp>
    </p:spTree>
    <p:extLst>
      <p:ext uri="{BB962C8B-B14F-4D97-AF65-F5344CB8AC3E}">
        <p14:creationId xmlns:p14="http://schemas.microsoft.com/office/powerpoint/2010/main" val="3339488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94910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33058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30001DC-4322-4B0E-8FA1-9E5B002B43AE}"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2739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12FF-A676-6114-3AFE-3755C4A52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B43B5E-23E8-0BF1-94E1-953C792F04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2CAB4-8011-6334-1B0F-5DDD76325D1A}"/>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EFB183D5-FA5F-2C91-B38D-5837CCB7D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1F060-6567-8270-5B97-5F4D9F1B0AD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75247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4D292-4F91-CF60-A59B-34D767896D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3FF63C-5207-EC5E-45E8-54084DDF4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26841-628E-FAFB-D082-18C1C3E252F0}"/>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13634775-245D-9EE2-520E-A5B508A73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908D5-9C5F-0F77-1600-D2B9CD1A4EDB}"/>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569189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B3B0FA-AB2D-A614-A2DA-F0C447ABBA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341021-DFA6-091E-FDC9-214FFA8869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672DAC-4E9E-7F17-1B34-D2DAE5B2FD3E}"/>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C49B5939-9A9D-5BA9-3296-38E59DFEB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1A49-8F0F-2AC4-009F-68F0BA7A4D6C}"/>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888873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BD97B2D-5BEF-43D2-95EF-06AC3A850601}"/>
              </a:ext>
            </a:extLst>
          </p:cNvPr>
          <p:cNvSpPr>
            <a:spLocks noGrp="1"/>
          </p:cNvSpPr>
          <p:nvPr>
            <p:ph type="dt" sz="half" idx="10"/>
          </p:nvPr>
        </p:nvSpPr>
        <p:spPr/>
        <p:txBody>
          <a:bodyPr/>
          <a:lstStyle>
            <a:lvl1pPr>
              <a:defRPr/>
            </a:lvl1pPr>
          </a:lstStyle>
          <a:p>
            <a:pPr>
              <a:defRPr/>
            </a:pPr>
            <a:fld id="{E9451751-DB0E-4B01-9870-D62E1CA4B1C4}" type="datetime1">
              <a:rPr lang="en-US"/>
              <a:pPr>
                <a:defRPr/>
              </a:pPr>
              <a:t>4/14/2023</a:t>
            </a:fld>
            <a:endParaRPr lang="en-US" dirty="0"/>
          </a:p>
        </p:txBody>
      </p:sp>
      <p:sp>
        <p:nvSpPr>
          <p:cNvPr id="5" name="Slide Number Placeholder 5">
            <a:extLst>
              <a:ext uri="{FF2B5EF4-FFF2-40B4-BE49-F238E27FC236}">
                <a16:creationId xmlns:a16="http://schemas.microsoft.com/office/drawing/2014/main" id="{BC3111C8-D7CD-4FC5-838B-92FDB7B8B570}"/>
              </a:ext>
            </a:extLst>
          </p:cNvPr>
          <p:cNvSpPr>
            <a:spLocks noGrp="1"/>
          </p:cNvSpPr>
          <p:nvPr>
            <p:ph type="sldNum" sz="quarter" idx="11"/>
          </p:nvPr>
        </p:nvSpPr>
        <p:spPr/>
        <p:txBody>
          <a:bodyPr/>
          <a:lstStyle>
            <a:lvl1pPr>
              <a:defRPr/>
            </a:lvl1pPr>
          </a:lstStyle>
          <a:p>
            <a:fld id="{597675D3-021C-44D0-89C7-4621B81F2AE7}" type="slidenum">
              <a:rPr lang="en-US" altLang="en-US"/>
              <a:pPr/>
              <a:t>‹#›</a:t>
            </a:fld>
            <a:endParaRPr lang="en-US" altLang="en-US"/>
          </a:p>
        </p:txBody>
      </p:sp>
      <p:sp>
        <p:nvSpPr>
          <p:cNvPr id="6" name="Footer Placeholder 3">
            <a:extLst>
              <a:ext uri="{FF2B5EF4-FFF2-40B4-BE49-F238E27FC236}">
                <a16:creationId xmlns:a16="http://schemas.microsoft.com/office/drawing/2014/main" id="{0E11302D-E350-4B9F-83DF-5FE986404CD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11125126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20F2D-415A-4D90-BDAC-1FA86E9A97A7}"/>
              </a:ext>
            </a:extLst>
          </p:cNvPr>
          <p:cNvSpPr>
            <a:spLocks noGrp="1"/>
          </p:cNvSpPr>
          <p:nvPr>
            <p:ph type="dt" sz="half" idx="10"/>
          </p:nvPr>
        </p:nvSpPr>
        <p:spPr/>
        <p:txBody>
          <a:bodyPr/>
          <a:lstStyle>
            <a:lvl1pPr>
              <a:defRPr/>
            </a:lvl1pPr>
          </a:lstStyle>
          <a:p>
            <a:pPr>
              <a:defRPr/>
            </a:pPr>
            <a:fld id="{64B05F4D-24E2-4BBB-8D2D-3DF33C43A6C4}" type="datetime1">
              <a:rPr lang="en-US"/>
              <a:pPr>
                <a:defRPr/>
              </a:pPr>
              <a:t>4/14/2023</a:t>
            </a:fld>
            <a:endParaRPr lang="en-US" dirty="0"/>
          </a:p>
        </p:txBody>
      </p:sp>
      <p:sp>
        <p:nvSpPr>
          <p:cNvPr id="5" name="Slide Number Placeholder 5">
            <a:extLst>
              <a:ext uri="{FF2B5EF4-FFF2-40B4-BE49-F238E27FC236}">
                <a16:creationId xmlns:a16="http://schemas.microsoft.com/office/drawing/2014/main" id="{19631CE5-7C4C-4951-AC24-88699B5201DF}"/>
              </a:ext>
            </a:extLst>
          </p:cNvPr>
          <p:cNvSpPr>
            <a:spLocks noGrp="1"/>
          </p:cNvSpPr>
          <p:nvPr>
            <p:ph type="sldNum" sz="quarter" idx="11"/>
          </p:nvPr>
        </p:nvSpPr>
        <p:spPr/>
        <p:txBody>
          <a:bodyPr/>
          <a:lstStyle>
            <a:lvl1pPr>
              <a:defRPr/>
            </a:lvl1pPr>
          </a:lstStyle>
          <a:p>
            <a:fld id="{1626C9FE-5FB8-4F84-BB1E-AC75E106CC37}" type="slidenum">
              <a:rPr lang="en-US" altLang="en-US"/>
              <a:pPr/>
              <a:t>‹#›</a:t>
            </a:fld>
            <a:endParaRPr lang="en-US" altLang="en-US"/>
          </a:p>
        </p:txBody>
      </p:sp>
      <p:sp>
        <p:nvSpPr>
          <p:cNvPr id="6" name="Footer Placeholder 3">
            <a:extLst>
              <a:ext uri="{FF2B5EF4-FFF2-40B4-BE49-F238E27FC236}">
                <a16:creationId xmlns:a16="http://schemas.microsoft.com/office/drawing/2014/main" id="{8928FDC7-C343-42BC-8D22-FBF11B665B8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38981031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91821-0310-4D58-8DA6-679F30313A54}"/>
              </a:ext>
            </a:extLst>
          </p:cNvPr>
          <p:cNvSpPr>
            <a:spLocks noGrp="1"/>
          </p:cNvSpPr>
          <p:nvPr>
            <p:ph type="dt" sz="half" idx="10"/>
          </p:nvPr>
        </p:nvSpPr>
        <p:spPr/>
        <p:txBody>
          <a:bodyPr/>
          <a:lstStyle>
            <a:lvl1pPr>
              <a:defRPr/>
            </a:lvl1pPr>
          </a:lstStyle>
          <a:p>
            <a:pPr>
              <a:defRPr/>
            </a:pPr>
            <a:fld id="{EE5EBC4B-E7A9-4025-9243-591A9D4AB48E}" type="datetime1">
              <a:rPr lang="en-US"/>
              <a:pPr>
                <a:defRPr/>
              </a:pPr>
              <a:t>4/14/2023</a:t>
            </a:fld>
            <a:endParaRPr lang="en-US" dirty="0"/>
          </a:p>
        </p:txBody>
      </p:sp>
      <p:sp>
        <p:nvSpPr>
          <p:cNvPr id="5" name="Slide Number Placeholder 5">
            <a:extLst>
              <a:ext uri="{FF2B5EF4-FFF2-40B4-BE49-F238E27FC236}">
                <a16:creationId xmlns:a16="http://schemas.microsoft.com/office/drawing/2014/main" id="{D05D5EF7-39F6-4105-AEFA-9FB1F9199206}"/>
              </a:ext>
            </a:extLst>
          </p:cNvPr>
          <p:cNvSpPr>
            <a:spLocks noGrp="1"/>
          </p:cNvSpPr>
          <p:nvPr>
            <p:ph type="sldNum" sz="quarter" idx="11"/>
          </p:nvPr>
        </p:nvSpPr>
        <p:spPr/>
        <p:txBody>
          <a:bodyPr/>
          <a:lstStyle>
            <a:lvl1pPr>
              <a:defRPr/>
            </a:lvl1pPr>
          </a:lstStyle>
          <a:p>
            <a:fld id="{0D3FE44A-5F3C-45A8-A9B0-A7B77E0494BA}" type="slidenum">
              <a:rPr lang="en-US" altLang="en-US"/>
              <a:pPr/>
              <a:t>‹#›</a:t>
            </a:fld>
            <a:endParaRPr lang="en-US" altLang="en-US"/>
          </a:p>
        </p:txBody>
      </p:sp>
      <p:sp>
        <p:nvSpPr>
          <p:cNvPr id="6" name="Footer Placeholder 3">
            <a:extLst>
              <a:ext uri="{FF2B5EF4-FFF2-40B4-BE49-F238E27FC236}">
                <a16:creationId xmlns:a16="http://schemas.microsoft.com/office/drawing/2014/main" id="{C8A7DA5A-6D26-4C5B-9CFA-980F820EF80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9316342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F499D18-7B5A-43F6-9E6B-DCB12514DCC6}"/>
              </a:ext>
            </a:extLst>
          </p:cNvPr>
          <p:cNvSpPr>
            <a:spLocks noGrp="1"/>
          </p:cNvSpPr>
          <p:nvPr>
            <p:ph type="dt" sz="half" idx="10"/>
          </p:nvPr>
        </p:nvSpPr>
        <p:spPr/>
        <p:txBody>
          <a:bodyPr/>
          <a:lstStyle>
            <a:lvl1pPr>
              <a:defRPr/>
            </a:lvl1pPr>
          </a:lstStyle>
          <a:p>
            <a:pPr>
              <a:defRPr/>
            </a:pPr>
            <a:fld id="{B85F548C-7AAA-4E58-B038-845CB49BA1AC}" type="datetime1">
              <a:rPr lang="en-US"/>
              <a:pPr>
                <a:defRPr/>
              </a:pPr>
              <a:t>4/14/2023</a:t>
            </a:fld>
            <a:endParaRPr lang="en-US" dirty="0"/>
          </a:p>
        </p:txBody>
      </p:sp>
      <p:sp>
        <p:nvSpPr>
          <p:cNvPr id="6" name="Slide Number Placeholder 5">
            <a:extLst>
              <a:ext uri="{FF2B5EF4-FFF2-40B4-BE49-F238E27FC236}">
                <a16:creationId xmlns:a16="http://schemas.microsoft.com/office/drawing/2014/main" id="{F70C4F31-2894-478B-88AE-D4CAD55589DC}"/>
              </a:ext>
            </a:extLst>
          </p:cNvPr>
          <p:cNvSpPr>
            <a:spLocks noGrp="1"/>
          </p:cNvSpPr>
          <p:nvPr>
            <p:ph type="sldNum" sz="quarter" idx="11"/>
          </p:nvPr>
        </p:nvSpPr>
        <p:spPr/>
        <p:txBody>
          <a:bodyPr/>
          <a:lstStyle>
            <a:lvl1pPr>
              <a:defRPr/>
            </a:lvl1pPr>
          </a:lstStyle>
          <a:p>
            <a:fld id="{8B5A137F-F431-4785-934E-E3021882D870}" type="slidenum">
              <a:rPr lang="en-US" altLang="en-US"/>
              <a:pPr/>
              <a:t>‹#›</a:t>
            </a:fld>
            <a:endParaRPr lang="en-US" altLang="en-US"/>
          </a:p>
        </p:txBody>
      </p:sp>
      <p:sp>
        <p:nvSpPr>
          <p:cNvPr id="7" name="Footer Placeholder 3">
            <a:extLst>
              <a:ext uri="{FF2B5EF4-FFF2-40B4-BE49-F238E27FC236}">
                <a16:creationId xmlns:a16="http://schemas.microsoft.com/office/drawing/2014/main" id="{FC08A043-D3C2-4C5A-925B-4F1E2D63F3B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7876042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EC9BAFA-4188-49C7-9318-40E8719D9985}"/>
              </a:ext>
            </a:extLst>
          </p:cNvPr>
          <p:cNvSpPr>
            <a:spLocks noGrp="1"/>
          </p:cNvSpPr>
          <p:nvPr>
            <p:ph type="dt" sz="half" idx="10"/>
          </p:nvPr>
        </p:nvSpPr>
        <p:spPr/>
        <p:txBody>
          <a:bodyPr/>
          <a:lstStyle>
            <a:lvl1pPr>
              <a:defRPr/>
            </a:lvl1pPr>
          </a:lstStyle>
          <a:p>
            <a:pPr>
              <a:defRPr/>
            </a:pPr>
            <a:fld id="{DE48BB8F-FDE8-473E-9DD7-E3A6B65CC145}" type="datetime1">
              <a:rPr lang="en-US"/>
              <a:pPr>
                <a:defRPr/>
              </a:pPr>
              <a:t>4/14/2023</a:t>
            </a:fld>
            <a:endParaRPr lang="en-US" dirty="0"/>
          </a:p>
        </p:txBody>
      </p:sp>
      <p:sp>
        <p:nvSpPr>
          <p:cNvPr id="8" name="Slide Number Placeholder 5">
            <a:extLst>
              <a:ext uri="{FF2B5EF4-FFF2-40B4-BE49-F238E27FC236}">
                <a16:creationId xmlns:a16="http://schemas.microsoft.com/office/drawing/2014/main" id="{EF65371E-5590-4A90-9338-B43B60869A00}"/>
              </a:ext>
            </a:extLst>
          </p:cNvPr>
          <p:cNvSpPr>
            <a:spLocks noGrp="1"/>
          </p:cNvSpPr>
          <p:nvPr>
            <p:ph type="sldNum" sz="quarter" idx="11"/>
          </p:nvPr>
        </p:nvSpPr>
        <p:spPr/>
        <p:txBody>
          <a:bodyPr/>
          <a:lstStyle>
            <a:lvl1pPr>
              <a:defRPr/>
            </a:lvl1pPr>
          </a:lstStyle>
          <a:p>
            <a:fld id="{2CC1279B-38C9-4C8D-85EF-DA03747E0A47}" type="slidenum">
              <a:rPr lang="en-US" altLang="en-US"/>
              <a:pPr/>
              <a:t>‹#›</a:t>
            </a:fld>
            <a:endParaRPr lang="en-US" altLang="en-US"/>
          </a:p>
        </p:txBody>
      </p:sp>
      <p:sp>
        <p:nvSpPr>
          <p:cNvPr id="9" name="Footer Placeholder 3">
            <a:extLst>
              <a:ext uri="{FF2B5EF4-FFF2-40B4-BE49-F238E27FC236}">
                <a16:creationId xmlns:a16="http://schemas.microsoft.com/office/drawing/2014/main" id="{7F867628-2C74-4D28-AAAB-EBB288AEF34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078788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8B243443-B904-4254-89CD-00C960113341}"/>
              </a:ext>
            </a:extLst>
          </p:cNvPr>
          <p:cNvSpPr>
            <a:spLocks noGrp="1"/>
          </p:cNvSpPr>
          <p:nvPr>
            <p:ph type="dt" sz="half" idx="10"/>
          </p:nvPr>
        </p:nvSpPr>
        <p:spPr/>
        <p:txBody>
          <a:bodyPr/>
          <a:lstStyle>
            <a:lvl1pPr>
              <a:defRPr/>
            </a:lvl1pPr>
          </a:lstStyle>
          <a:p>
            <a:pPr>
              <a:defRPr/>
            </a:pPr>
            <a:fld id="{037974CD-2879-4485-9004-A7BA6CBBF2C7}" type="datetime1">
              <a:rPr lang="en-US"/>
              <a:pPr>
                <a:defRPr/>
              </a:pPr>
              <a:t>4/14/2023</a:t>
            </a:fld>
            <a:endParaRPr lang="en-US" dirty="0"/>
          </a:p>
        </p:txBody>
      </p:sp>
      <p:sp>
        <p:nvSpPr>
          <p:cNvPr id="4" name="Slide Number Placeholder 5">
            <a:extLst>
              <a:ext uri="{FF2B5EF4-FFF2-40B4-BE49-F238E27FC236}">
                <a16:creationId xmlns:a16="http://schemas.microsoft.com/office/drawing/2014/main" id="{643E1A3C-B90D-41E4-A922-64905B78638A}"/>
              </a:ext>
            </a:extLst>
          </p:cNvPr>
          <p:cNvSpPr>
            <a:spLocks noGrp="1"/>
          </p:cNvSpPr>
          <p:nvPr>
            <p:ph type="sldNum" sz="quarter" idx="11"/>
          </p:nvPr>
        </p:nvSpPr>
        <p:spPr/>
        <p:txBody>
          <a:bodyPr/>
          <a:lstStyle>
            <a:lvl1pPr>
              <a:defRPr/>
            </a:lvl1pPr>
          </a:lstStyle>
          <a:p>
            <a:fld id="{6C9C01C7-D0CC-4AFD-9BE1-496D1F66BE6A}" type="slidenum">
              <a:rPr lang="en-US" altLang="en-US"/>
              <a:pPr/>
              <a:t>‹#›</a:t>
            </a:fld>
            <a:endParaRPr lang="en-US" altLang="en-US"/>
          </a:p>
        </p:txBody>
      </p:sp>
      <p:sp>
        <p:nvSpPr>
          <p:cNvPr id="5" name="Footer Placeholder 3">
            <a:extLst>
              <a:ext uri="{FF2B5EF4-FFF2-40B4-BE49-F238E27FC236}">
                <a16:creationId xmlns:a16="http://schemas.microsoft.com/office/drawing/2014/main" id="{66A5ED25-2EB5-46BC-BA2A-52EFFFD98016}"/>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8911787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B830417-3703-48F8-B008-A4FCBFEC7B9D}"/>
              </a:ext>
            </a:extLst>
          </p:cNvPr>
          <p:cNvSpPr>
            <a:spLocks noGrp="1"/>
          </p:cNvSpPr>
          <p:nvPr>
            <p:ph type="dt" sz="half" idx="10"/>
          </p:nvPr>
        </p:nvSpPr>
        <p:spPr/>
        <p:txBody>
          <a:bodyPr/>
          <a:lstStyle>
            <a:lvl1pPr>
              <a:defRPr/>
            </a:lvl1pPr>
          </a:lstStyle>
          <a:p>
            <a:pPr>
              <a:defRPr/>
            </a:pPr>
            <a:fld id="{112CEF7A-6203-42AD-8567-9E42BFAB874F}" type="datetime1">
              <a:rPr lang="en-US"/>
              <a:pPr>
                <a:defRPr/>
              </a:pPr>
              <a:t>4/14/2023</a:t>
            </a:fld>
            <a:endParaRPr lang="en-US" dirty="0"/>
          </a:p>
        </p:txBody>
      </p:sp>
      <p:sp>
        <p:nvSpPr>
          <p:cNvPr id="3" name="Slide Number Placeholder 5">
            <a:extLst>
              <a:ext uri="{FF2B5EF4-FFF2-40B4-BE49-F238E27FC236}">
                <a16:creationId xmlns:a16="http://schemas.microsoft.com/office/drawing/2014/main" id="{9614AB0B-20B2-41C8-90B1-CF3BFCDB3FDB}"/>
              </a:ext>
            </a:extLst>
          </p:cNvPr>
          <p:cNvSpPr>
            <a:spLocks noGrp="1"/>
          </p:cNvSpPr>
          <p:nvPr>
            <p:ph type="sldNum" sz="quarter" idx="11"/>
          </p:nvPr>
        </p:nvSpPr>
        <p:spPr/>
        <p:txBody>
          <a:bodyPr/>
          <a:lstStyle>
            <a:lvl1pPr>
              <a:defRPr/>
            </a:lvl1pPr>
          </a:lstStyle>
          <a:p>
            <a:fld id="{6CF02469-4224-461C-B6A1-5B6A6230730A}" type="slidenum">
              <a:rPr lang="en-US" altLang="en-US"/>
              <a:pPr/>
              <a:t>‹#›</a:t>
            </a:fld>
            <a:endParaRPr lang="en-US" altLang="en-US"/>
          </a:p>
        </p:txBody>
      </p:sp>
      <p:sp>
        <p:nvSpPr>
          <p:cNvPr id="4" name="Footer Placeholder 3">
            <a:extLst>
              <a:ext uri="{FF2B5EF4-FFF2-40B4-BE49-F238E27FC236}">
                <a16:creationId xmlns:a16="http://schemas.microsoft.com/office/drawing/2014/main" id="{27E99C60-0174-4C37-8E43-317F71B42FE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934443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BC3D672-AE39-41D8-9E8D-624DD156C79C}"/>
              </a:ext>
            </a:extLst>
          </p:cNvPr>
          <p:cNvSpPr>
            <a:spLocks noGrp="1"/>
          </p:cNvSpPr>
          <p:nvPr>
            <p:ph type="dt" sz="half" idx="10"/>
          </p:nvPr>
        </p:nvSpPr>
        <p:spPr/>
        <p:txBody>
          <a:bodyPr/>
          <a:lstStyle>
            <a:lvl1pPr>
              <a:defRPr/>
            </a:lvl1pPr>
          </a:lstStyle>
          <a:p>
            <a:pPr>
              <a:defRPr/>
            </a:pPr>
            <a:fld id="{9D740F3C-C48B-4692-9B6E-DE97333952E2}" type="datetime1">
              <a:rPr lang="en-US"/>
              <a:pPr>
                <a:defRPr/>
              </a:pPr>
              <a:t>4/14/2023</a:t>
            </a:fld>
            <a:endParaRPr lang="en-US" dirty="0"/>
          </a:p>
        </p:txBody>
      </p:sp>
      <p:sp>
        <p:nvSpPr>
          <p:cNvPr id="6" name="Slide Number Placeholder 5">
            <a:extLst>
              <a:ext uri="{FF2B5EF4-FFF2-40B4-BE49-F238E27FC236}">
                <a16:creationId xmlns:a16="http://schemas.microsoft.com/office/drawing/2014/main" id="{9415AF00-7C65-4184-BB5B-2C4C09813D08}"/>
              </a:ext>
            </a:extLst>
          </p:cNvPr>
          <p:cNvSpPr>
            <a:spLocks noGrp="1"/>
          </p:cNvSpPr>
          <p:nvPr>
            <p:ph type="sldNum" sz="quarter" idx="11"/>
          </p:nvPr>
        </p:nvSpPr>
        <p:spPr/>
        <p:txBody>
          <a:bodyPr/>
          <a:lstStyle>
            <a:lvl1pPr>
              <a:defRPr/>
            </a:lvl1pPr>
          </a:lstStyle>
          <a:p>
            <a:fld id="{E9B45627-3F7D-424C-90B7-F8E32EB87F74}" type="slidenum">
              <a:rPr lang="en-US" altLang="en-US"/>
              <a:pPr/>
              <a:t>‹#›</a:t>
            </a:fld>
            <a:endParaRPr lang="en-US" altLang="en-US"/>
          </a:p>
        </p:txBody>
      </p:sp>
      <p:sp>
        <p:nvSpPr>
          <p:cNvPr id="7" name="Footer Placeholder 3">
            <a:extLst>
              <a:ext uri="{FF2B5EF4-FFF2-40B4-BE49-F238E27FC236}">
                <a16:creationId xmlns:a16="http://schemas.microsoft.com/office/drawing/2014/main" id="{75C9403C-0671-49E1-BCA0-8036E693E8BA}"/>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611304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832A0-9176-0193-8E20-C66623D93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39667A-E368-AF03-7C0B-C11B284962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53197-8DD2-A207-3125-49362F975C02}"/>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D19FE9C2-DBEF-C555-60A1-4028DF281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A513F-D4C4-3BC9-EACF-A92807ECF5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28110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B11FB954-0621-4CB2-8C75-D702521E046B}"/>
              </a:ext>
            </a:extLst>
          </p:cNvPr>
          <p:cNvSpPr>
            <a:spLocks noGrp="1"/>
          </p:cNvSpPr>
          <p:nvPr>
            <p:ph type="dt" sz="half" idx="10"/>
          </p:nvPr>
        </p:nvSpPr>
        <p:spPr/>
        <p:txBody>
          <a:bodyPr/>
          <a:lstStyle>
            <a:lvl1pPr>
              <a:defRPr/>
            </a:lvl1pPr>
          </a:lstStyle>
          <a:p>
            <a:pPr>
              <a:defRPr/>
            </a:pPr>
            <a:fld id="{0590DF8B-83E0-4319-B943-ED3031CCC8C2}" type="datetime1">
              <a:rPr lang="en-US"/>
              <a:pPr>
                <a:defRPr/>
              </a:pPr>
              <a:t>4/14/2023</a:t>
            </a:fld>
            <a:endParaRPr lang="en-US" dirty="0"/>
          </a:p>
        </p:txBody>
      </p:sp>
      <p:sp>
        <p:nvSpPr>
          <p:cNvPr id="6" name="Slide Number Placeholder 5">
            <a:extLst>
              <a:ext uri="{FF2B5EF4-FFF2-40B4-BE49-F238E27FC236}">
                <a16:creationId xmlns:a16="http://schemas.microsoft.com/office/drawing/2014/main" id="{74C22B2B-E8B6-4606-95BD-7ADFA61E32FA}"/>
              </a:ext>
            </a:extLst>
          </p:cNvPr>
          <p:cNvSpPr>
            <a:spLocks noGrp="1"/>
          </p:cNvSpPr>
          <p:nvPr>
            <p:ph type="sldNum" sz="quarter" idx="11"/>
          </p:nvPr>
        </p:nvSpPr>
        <p:spPr/>
        <p:txBody>
          <a:bodyPr/>
          <a:lstStyle>
            <a:lvl1pPr>
              <a:defRPr/>
            </a:lvl1pPr>
          </a:lstStyle>
          <a:p>
            <a:fld id="{A16E8A3C-B47D-44D8-BB1D-0432ED8461D1}" type="slidenum">
              <a:rPr lang="en-US" altLang="en-US"/>
              <a:pPr/>
              <a:t>‹#›</a:t>
            </a:fld>
            <a:endParaRPr lang="en-US" altLang="en-US"/>
          </a:p>
        </p:txBody>
      </p:sp>
      <p:sp>
        <p:nvSpPr>
          <p:cNvPr id="7" name="Footer Placeholder 3">
            <a:extLst>
              <a:ext uri="{FF2B5EF4-FFF2-40B4-BE49-F238E27FC236}">
                <a16:creationId xmlns:a16="http://schemas.microsoft.com/office/drawing/2014/main" id="{FE65FE11-79AD-483E-A323-C39DA4A5EE2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1894702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37EBEA-2526-401B-A1BF-6B54C561CCC9}"/>
              </a:ext>
            </a:extLst>
          </p:cNvPr>
          <p:cNvSpPr>
            <a:spLocks noGrp="1"/>
          </p:cNvSpPr>
          <p:nvPr>
            <p:ph type="dt" sz="half" idx="10"/>
          </p:nvPr>
        </p:nvSpPr>
        <p:spPr/>
        <p:txBody>
          <a:bodyPr/>
          <a:lstStyle>
            <a:lvl1pPr>
              <a:defRPr/>
            </a:lvl1pPr>
          </a:lstStyle>
          <a:p>
            <a:pPr>
              <a:defRPr/>
            </a:pPr>
            <a:fld id="{709AF2AD-9FEB-404E-B0F3-FC912439B22C}" type="datetime1">
              <a:rPr lang="en-US"/>
              <a:pPr>
                <a:defRPr/>
              </a:pPr>
              <a:t>4/14/2023</a:t>
            </a:fld>
            <a:endParaRPr lang="en-US" dirty="0"/>
          </a:p>
        </p:txBody>
      </p:sp>
      <p:sp>
        <p:nvSpPr>
          <p:cNvPr id="5" name="Slide Number Placeholder 5">
            <a:extLst>
              <a:ext uri="{FF2B5EF4-FFF2-40B4-BE49-F238E27FC236}">
                <a16:creationId xmlns:a16="http://schemas.microsoft.com/office/drawing/2014/main" id="{773A0EFC-0453-484A-89B4-55CB341CA870}"/>
              </a:ext>
            </a:extLst>
          </p:cNvPr>
          <p:cNvSpPr>
            <a:spLocks noGrp="1"/>
          </p:cNvSpPr>
          <p:nvPr>
            <p:ph type="sldNum" sz="quarter" idx="11"/>
          </p:nvPr>
        </p:nvSpPr>
        <p:spPr/>
        <p:txBody>
          <a:bodyPr/>
          <a:lstStyle>
            <a:lvl1pPr>
              <a:defRPr/>
            </a:lvl1pPr>
          </a:lstStyle>
          <a:p>
            <a:fld id="{2222420E-C8A3-4F5B-94A8-5D3AA88F088D}" type="slidenum">
              <a:rPr lang="en-US" altLang="en-US"/>
              <a:pPr/>
              <a:t>‹#›</a:t>
            </a:fld>
            <a:endParaRPr lang="en-US" altLang="en-US"/>
          </a:p>
        </p:txBody>
      </p:sp>
      <p:sp>
        <p:nvSpPr>
          <p:cNvPr id="6" name="Footer Placeholder 3">
            <a:extLst>
              <a:ext uri="{FF2B5EF4-FFF2-40B4-BE49-F238E27FC236}">
                <a16:creationId xmlns:a16="http://schemas.microsoft.com/office/drawing/2014/main" id="{D69AF13C-82DE-417C-BF3D-82DD2DD66B7F}"/>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0578265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06E96-BD4B-4CAC-A56F-35B2DDA232CB}"/>
              </a:ext>
            </a:extLst>
          </p:cNvPr>
          <p:cNvSpPr>
            <a:spLocks noGrp="1"/>
          </p:cNvSpPr>
          <p:nvPr>
            <p:ph type="dt" sz="half" idx="10"/>
          </p:nvPr>
        </p:nvSpPr>
        <p:spPr/>
        <p:txBody>
          <a:bodyPr/>
          <a:lstStyle>
            <a:lvl1pPr>
              <a:defRPr/>
            </a:lvl1pPr>
          </a:lstStyle>
          <a:p>
            <a:pPr>
              <a:defRPr/>
            </a:pPr>
            <a:fld id="{F5B274CE-7B20-4B74-8A9B-B887B9FA1839}" type="datetime1">
              <a:rPr lang="en-US"/>
              <a:pPr>
                <a:defRPr/>
              </a:pPr>
              <a:t>4/14/2023</a:t>
            </a:fld>
            <a:endParaRPr lang="en-US" dirty="0"/>
          </a:p>
        </p:txBody>
      </p:sp>
      <p:sp>
        <p:nvSpPr>
          <p:cNvPr id="5" name="Slide Number Placeholder 5">
            <a:extLst>
              <a:ext uri="{FF2B5EF4-FFF2-40B4-BE49-F238E27FC236}">
                <a16:creationId xmlns:a16="http://schemas.microsoft.com/office/drawing/2014/main" id="{39B0ABA1-5EBE-4B89-A90C-7D4CB1247A1F}"/>
              </a:ext>
            </a:extLst>
          </p:cNvPr>
          <p:cNvSpPr>
            <a:spLocks noGrp="1"/>
          </p:cNvSpPr>
          <p:nvPr>
            <p:ph type="sldNum" sz="quarter" idx="11"/>
          </p:nvPr>
        </p:nvSpPr>
        <p:spPr/>
        <p:txBody>
          <a:bodyPr/>
          <a:lstStyle>
            <a:lvl1pPr>
              <a:defRPr/>
            </a:lvl1pPr>
          </a:lstStyle>
          <a:p>
            <a:fld id="{3F52FE82-8C58-453E-B9E1-CB12898C1B63}" type="slidenum">
              <a:rPr lang="en-US" altLang="en-US"/>
              <a:pPr/>
              <a:t>‹#›</a:t>
            </a:fld>
            <a:endParaRPr lang="en-US" altLang="en-US"/>
          </a:p>
        </p:txBody>
      </p:sp>
      <p:sp>
        <p:nvSpPr>
          <p:cNvPr id="6" name="Footer Placeholder 3">
            <a:extLst>
              <a:ext uri="{FF2B5EF4-FFF2-40B4-BE49-F238E27FC236}">
                <a16:creationId xmlns:a16="http://schemas.microsoft.com/office/drawing/2014/main" id="{830A7CE8-F9A5-4760-8B7F-2E4A13AC364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660439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47190-3A47-0331-5A46-10D55E1F13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D2EBF8-23B8-41E9-9938-BADFE3449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189CE7-90E2-35D6-630F-A643B03963E5}"/>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997A58E2-9450-DDB8-06DA-8F9C226B5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FD2BE-411A-EF3B-DCF2-06410475535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61314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2C-F733-9306-4C34-0E65EC2A8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37C49-2C9C-68FD-A57C-0B0365B44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671D3B-5EF8-E172-70C5-DE637E4FB0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412B83-696E-F570-782A-DC229E2F00E2}"/>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6" name="Footer Placeholder 5">
            <a:extLst>
              <a:ext uri="{FF2B5EF4-FFF2-40B4-BE49-F238E27FC236}">
                <a16:creationId xmlns:a16="http://schemas.microsoft.com/office/drawing/2014/main" id="{DEAEBB75-E1CA-83CC-AF69-59B80DF54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65EDF-1E7C-0604-03E0-03F963E337B4}"/>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364592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5D55-5AB9-5C0C-87CD-F26F235788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16E2D4-1F89-49AC-6A84-9B49C189C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4427DA-39C7-DB31-E49F-4C3F80231A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B3A97F-6304-45D5-D806-456AAB799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DCE492-1D9A-3CBB-1A3B-A0A17C5EC3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933842-66AF-F4D3-1A22-02AEBA2543E3}"/>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8" name="Footer Placeholder 7">
            <a:extLst>
              <a:ext uri="{FF2B5EF4-FFF2-40B4-BE49-F238E27FC236}">
                <a16:creationId xmlns:a16="http://schemas.microsoft.com/office/drawing/2014/main" id="{946EEC55-774A-9EB3-F093-2FEB757C07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D84452-AA92-AC00-02E2-95B29C4B77BF}"/>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4156427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BE8E-5AD5-E0E9-F68A-B1E8579033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928FA-2E00-7B8C-84E7-82D7C599FAD1}"/>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4" name="Footer Placeholder 3">
            <a:extLst>
              <a:ext uri="{FF2B5EF4-FFF2-40B4-BE49-F238E27FC236}">
                <a16:creationId xmlns:a16="http://schemas.microsoft.com/office/drawing/2014/main" id="{844E4ACE-D54A-734C-712C-84FE1925A8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2F886-E262-965D-E09D-18AF958490E2}"/>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112817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CD191A-CC48-E486-77DE-25F1CBE22D09}"/>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3" name="Footer Placeholder 2">
            <a:extLst>
              <a:ext uri="{FF2B5EF4-FFF2-40B4-BE49-F238E27FC236}">
                <a16:creationId xmlns:a16="http://schemas.microsoft.com/office/drawing/2014/main" id="{8AD1D55E-6C66-AD23-BF31-8746EBD0D7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1E764C-CD0E-AC90-2EFB-618D59C290A7}"/>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184076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5AE5-453B-FF9B-0E73-92E82A8F8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53D4DC-7F60-9C75-7C8C-7670B5BE5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F6A7D-2F1E-4B97-3927-9745B9B0B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2F03-FACF-27C8-F7E1-65DB91DB2B4D}"/>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6" name="Footer Placeholder 5">
            <a:extLst>
              <a:ext uri="{FF2B5EF4-FFF2-40B4-BE49-F238E27FC236}">
                <a16:creationId xmlns:a16="http://schemas.microsoft.com/office/drawing/2014/main" id="{36A94168-87D9-3DD9-F8F5-D0AA2703A2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F854-EE17-203A-CE72-8E1A9B64330A}"/>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198451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2CB3-C915-8DC8-D245-3F48D37C0A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86DFF7-F69A-8542-2390-8041548D2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74D75F-3510-8F24-10BF-3B029DB7C0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24006-A121-C26A-292D-0DAAE4E1D784}"/>
              </a:ext>
            </a:extLst>
          </p:cNvPr>
          <p:cNvSpPr>
            <a:spLocks noGrp="1"/>
          </p:cNvSpPr>
          <p:nvPr>
            <p:ph type="dt" sz="half" idx="10"/>
          </p:nvPr>
        </p:nvSpPr>
        <p:spPr/>
        <p:txBody>
          <a:bodyPr/>
          <a:lstStyle/>
          <a:p>
            <a:fld id="{A27CBEAC-99EE-4908-9C83-A2A17B1917D5}" type="datetimeFigureOut">
              <a:rPr lang="en-US" smtClean="0"/>
              <a:t>4/14/2023</a:t>
            </a:fld>
            <a:endParaRPr lang="en-US"/>
          </a:p>
        </p:txBody>
      </p:sp>
      <p:sp>
        <p:nvSpPr>
          <p:cNvPr id="6" name="Footer Placeholder 5">
            <a:extLst>
              <a:ext uri="{FF2B5EF4-FFF2-40B4-BE49-F238E27FC236}">
                <a16:creationId xmlns:a16="http://schemas.microsoft.com/office/drawing/2014/main" id="{A1475FBF-C4EA-B2EE-7DD8-97E8A6963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DD1F45-8308-D14B-4302-FA6EB05619C6}"/>
              </a:ext>
            </a:extLst>
          </p:cNvPr>
          <p:cNvSpPr>
            <a:spLocks noGrp="1"/>
          </p:cNvSpPr>
          <p:nvPr>
            <p:ph type="sldNum" sz="quarter" idx="12"/>
          </p:nvPr>
        </p:nvSpPr>
        <p:spPr/>
        <p:txBody>
          <a:bodyPr/>
          <a:lstStyle/>
          <a:p>
            <a:fld id="{486A6CF5-86FB-4523-8EDC-0500F81F21FC}" type="slidenum">
              <a:rPr lang="en-US" smtClean="0"/>
              <a:t>‹#›</a:t>
            </a:fld>
            <a:endParaRPr lang="en-US"/>
          </a:p>
        </p:txBody>
      </p:sp>
    </p:spTree>
    <p:extLst>
      <p:ext uri="{BB962C8B-B14F-4D97-AF65-F5344CB8AC3E}">
        <p14:creationId xmlns:p14="http://schemas.microsoft.com/office/powerpoint/2010/main" val="26972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ABDFCD-3CE5-A8DB-5997-149449726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CF7346-6F29-8099-D6CB-8F23481316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EFF67-C1F3-294F-B8E8-D2166715F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CBEAC-99EE-4908-9C83-A2A17B1917D5}" type="datetimeFigureOut">
              <a:rPr lang="en-US" smtClean="0"/>
              <a:t>4/14/2023</a:t>
            </a:fld>
            <a:endParaRPr lang="en-US"/>
          </a:p>
        </p:txBody>
      </p:sp>
      <p:sp>
        <p:nvSpPr>
          <p:cNvPr id="5" name="Footer Placeholder 4">
            <a:extLst>
              <a:ext uri="{FF2B5EF4-FFF2-40B4-BE49-F238E27FC236}">
                <a16:creationId xmlns:a16="http://schemas.microsoft.com/office/drawing/2014/main" id="{ED43191B-C6E6-070C-BDF2-38609D519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979EC8-41D1-B713-FA29-C651AF9E6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A6CF5-86FB-4523-8EDC-0500F81F21FC}" type="slidenum">
              <a:rPr lang="en-US" smtClean="0"/>
              <a:t>‹#›</a:t>
            </a:fld>
            <a:endParaRPr lang="en-US"/>
          </a:p>
        </p:txBody>
      </p:sp>
    </p:spTree>
    <p:extLst>
      <p:ext uri="{BB962C8B-B14F-4D97-AF65-F5344CB8AC3E}">
        <p14:creationId xmlns:p14="http://schemas.microsoft.com/office/powerpoint/2010/main" val="2405847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C4D3333-D9E0-4E53-8B56-7D33F3F4EE32}"/>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2504CDE-4A10-4F17-9653-B1BB013A8690}"/>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66330B4-BD73-446B-BC02-71EE844AA6BA}"/>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C666C8EB-4C67-4C03-96B8-2F073B43DCC9}" type="datetime1">
              <a:rPr lang="en-US"/>
              <a:pPr>
                <a:defRPr/>
              </a:pPr>
              <a:t>4/14/2023</a:t>
            </a:fld>
            <a:endParaRPr lang="en-US" dirty="0"/>
          </a:p>
        </p:txBody>
      </p:sp>
      <p:sp>
        <p:nvSpPr>
          <p:cNvPr id="6" name="Slide Number Placeholder 5">
            <a:extLst>
              <a:ext uri="{FF2B5EF4-FFF2-40B4-BE49-F238E27FC236}">
                <a16:creationId xmlns:a16="http://schemas.microsoft.com/office/drawing/2014/main" id="{2AA1F29F-55E0-4060-9A78-F6FA6E36FCC4}"/>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6D3AE288-CE9E-443E-81A7-3A62FE24F0F2}" type="slidenum">
              <a:rPr lang="en-US" altLang="en-US"/>
              <a:pPr/>
              <a:t>‹#›</a:t>
            </a:fld>
            <a:endParaRPr lang="en-US" altLang="en-US"/>
          </a:p>
        </p:txBody>
      </p:sp>
      <p:sp>
        <p:nvSpPr>
          <p:cNvPr id="8" name="Footer Placeholder 3">
            <a:extLst>
              <a:ext uri="{FF2B5EF4-FFF2-40B4-BE49-F238E27FC236}">
                <a16:creationId xmlns:a16="http://schemas.microsoft.com/office/drawing/2014/main" id="{42E09E63-E4C9-4993-A260-BBAB3CA1BAE4}"/>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1672180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4.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1.wdp"/><Relationship Id="rId7" Type="http://schemas.openxmlformats.org/officeDocument/2006/relationships/diagramColors" Target="../diagrams/colors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3E1C93F2-6E54-4444-A0F9-574D3CC69301}"/>
              </a:ext>
            </a:extLst>
          </p:cNvPr>
          <p:cNvSpPr txBox="1">
            <a:spLocks noChangeArrowheads="1"/>
          </p:cNvSpPr>
          <p:nvPr/>
        </p:nvSpPr>
        <p:spPr>
          <a:xfrm>
            <a:off x="944928" y="1896781"/>
            <a:ext cx="2628243" cy="708501"/>
          </a:xfrm>
          <a:prstGeom prst="rect">
            <a:avLst/>
          </a:prstGeom>
        </p:spPr>
        <p:txBody>
          <a:bodyPr vert="horz" lIns="91440" tIns="45720" rIns="91440" bIns="45720" rtlCol="0">
            <a:norm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altLang="en-US" sz="3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6" name="Picture 4" descr="How to Resolve Workplace Conflict">
            <a:extLst>
              <a:ext uri="{FF2B5EF4-FFF2-40B4-BE49-F238E27FC236}">
                <a16:creationId xmlns:a16="http://schemas.microsoft.com/office/drawing/2014/main" id="{6AD9BF19-081F-44CE-BF10-626DA8FB7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64" r="1403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9C7AF0-21BB-452C-8244-926A73F58984}"/>
              </a:ext>
            </a:extLst>
          </p:cNvPr>
          <p:cNvSpPr txBox="1"/>
          <p:nvPr/>
        </p:nvSpPr>
        <p:spPr>
          <a:xfrm>
            <a:off x="830603" y="2883952"/>
            <a:ext cx="4008073" cy="193899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ts val="600"/>
              </a:spcAft>
              <a:buClrTx/>
              <a:buSzTx/>
              <a:buFontTx/>
              <a:buNone/>
              <a:tabLst/>
              <a:defRPr/>
            </a:pPr>
            <a:r>
              <a:rPr kumimoji="0" lang="en-US" alt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4. Conflict and Cohesion in Groups</a:t>
            </a:r>
            <a:endParaRPr kumimoji="0" lang="en-US" sz="4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18D7C6-8DC6-09E1-2906-2C219B137417}"/>
              </a:ext>
            </a:extLst>
          </p:cNvPr>
          <p:cNvSpPr txBox="1"/>
          <p:nvPr/>
        </p:nvSpPr>
        <p:spPr>
          <a:xfrm>
            <a:off x="640080" y="1539979"/>
            <a:ext cx="4389120"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Session III.</a:t>
            </a:r>
          </a:p>
          <a:p>
            <a:r>
              <a:rPr lang="en-US" sz="2400" dirty="0">
                <a:latin typeface="Arial" panose="020B0604020202020204" pitchFamily="34" charset="0"/>
                <a:cs typeface="Arial" panose="020B0604020202020204" pitchFamily="34" charset="0"/>
              </a:rPr>
              <a:t>Group &amp; Team Theory (cont.) </a:t>
            </a:r>
          </a:p>
        </p:txBody>
      </p:sp>
    </p:spTree>
    <p:extLst>
      <p:ext uri="{BB962C8B-B14F-4D97-AF65-F5344CB8AC3E}">
        <p14:creationId xmlns:p14="http://schemas.microsoft.com/office/powerpoint/2010/main" val="20238604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2359805"/>
            <a:ext cx="9720579" cy="3685395"/>
          </a:xfrm>
          <a:prstGeom prst="rect">
            <a:avLst/>
          </a:prstGeom>
          <a:noFill/>
          <a:ln>
            <a:noFill/>
          </a:ln>
        </p:spPr>
        <p:txBody>
          <a:bodyPr spcFirstLastPara="1" wrap="square" lIns="91425" tIns="45700" rIns="91425" bIns="45700" anchor="t" anchorCtr="0">
            <a:normAutofit/>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2: CONCEPTUALIZATION</a:t>
            </a:r>
          </a:p>
          <a:p>
            <a:pPr lvl="1"/>
            <a:r>
              <a:rPr lang="en-US" dirty="0"/>
              <a:t>In this stage, parties to the conflict attempt to understand the nature of the problem, what they themselves want as a resolution, what they think their opponents want as a resolution, and various strategies they feel each side may employ in resolving the conflict.</a:t>
            </a:r>
          </a:p>
          <a:p>
            <a:pPr lvl="1"/>
            <a:r>
              <a:rPr lang="en-US" dirty="0"/>
              <a:t>This stage is really the problem-solving and strategy phase.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57087853"/>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148990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08072"/>
            <a:ext cx="9720579" cy="4731870"/>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3: BEHAVIOR</a:t>
            </a:r>
          </a:p>
          <a:p>
            <a:pPr lvl="1"/>
            <a:r>
              <a:rPr lang="en-US" dirty="0"/>
              <a:t>As a result of the conceptualization process, parties to a conflict attempt to implement their resolution mode by competing or accommodating in the hope of resolving problems.</a:t>
            </a:r>
          </a:p>
          <a:p>
            <a:pPr lvl="1"/>
            <a:r>
              <a:rPr lang="en-US" dirty="0"/>
              <a:t>A major task here is determining how best to proceed strategically. That is, what tactics will the party use to attempt to resolve the conflict?</a:t>
            </a:r>
          </a:p>
          <a:p>
            <a:pPr lvl="1"/>
            <a:r>
              <a:rPr lang="en-US" dirty="0"/>
              <a:t>Thomas has identified five modes for conflict resolution: (1) competing, (2) collaborating, (3) compromising, (4) avoiding, and (5) accommodating.</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959064671"/>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27949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120141" y="1800496"/>
            <a:ext cx="9720579" cy="4839445"/>
          </a:xfrm>
          <a:prstGeom prst="rect">
            <a:avLst/>
          </a:prstGeom>
          <a:noFill/>
          <a:ln>
            <a:noFill/>
          </a:ln>
        </p:spPr>
        <p:txBody>
          <a:bodyPr spcFirstLastPara="1" wrap="square" lIns="91425" tIns="45700" rIns="91425" bIns="45700" anchor="t" anchorCtr="0">
            <a:normAutofit lnSpcReduction="10000"/>
          </a:bodyPr>
          <a:lstStyle>
            <a:defPPr>
              <a:defRPr lang="en-US"/>
            </a:defPPr>
            <a:lvl1pPr indent="0">
              <a:lnSpc>
                <a:spcPct val="90000"/>
              </a:lnSpc>
              <a:spcBef>
                <a:spcPts val="1200"/>
              </a:spcBef>
              <a:buClr>
                <a:schemeClr val="accent2"/>
              </a:buClr>
              <a:buSzPct val="100000"/>
              <a:buFont typeface="Arial" panose="020B0604020202020204" pitchFamily="34" charset="0"/>
              <a:buNone/>
              <a:defRPr sz="3600">
                <a:solidFill>
                  <a:srgbClr val="002060"/>
                </a:solidFill>
                <a:effectLst>
                  <a:outerShdw blurRad="38100" dist="38100" dir="2700000" algn="tl">
                    <a:srgbClr val="000000">
                      <a:alpha val="43137"/>
                    </a:srgbClr>
                  </a:outerShdw>
                </a:effectLst>
              </a:defRPr>
            </a:lvl1pPr>
            <a:lvl2pPr marL="685800" lvl="1" indent="-228600">
              <a:lnSpc>
                <a:spcPct val="90000"/>
              </a:lnSpc>
              <a:spcBef>
                <a:spcPts val="1200"/>
              </a:spcBef>
              <a:buClr>
                <a:schemeClr val="accent2"/>
              </a:buClr>
              <a:buSzPct val="100000"/>
              <a:buFont typeface="Arial" panose="020B0604020202020204" pitchFamily="34" charset="0"/>
              <a:buChar char="•"/>
              <a:defRPr sz="2800">
                <a:solidFill>
                  <a:srgbClr val="002060"/>
                </a:solidFill>
                <a:effectLst>
                  <a:outerShdw blurRad="38100" dist="38100" dir="2700000" algn="tl">
                    <a:srgbClr val="000000">
                      <a:alpha val="43137"/>
                    </a:srgbClr>
                  </a:outerShdw>
                </a:effectLst>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STAGE 4: OUTCOME</a:t>
            </a:r>
          </a:p>
          <a:p>
            <a:pPr lvl="1"/>
            <a:r>
              <a:rPr lang="en-US" dirty="0"/>
              <a:t>In this stage, both sides determine the extent to which a satisfactory resolution or outcome has been achieved.</a:t>
            </a:r>
          </a:p>
          <a:p>
            <a:pPr lvl="1"/>
            <a:r>
              <a:rPr lang="en-US" dirty="0"/>
              <a:t>Where one party to the conflict does not feel satisfied or feels only partially satisfied, the seeds of discontent are sown for a later conflict.</a:t>
            </a:r>
          </a:p>
          <a:p>
            <a:pPr lvl="1"/>
            <a:r>
              <a:rPr lang="en-US" dirty="0"/>
              <a:t>One unresolved conflict episode can easily set the stage for a second episode. Action aimed at achieving quick and satisfactory resolution is vital; failure to initiate such action leaves the possibility (more accurately, the probability) that new conflicts will soon emerge.</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00404" y="82936"/>
            <a:ext cx="7082516" cy="276186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3605592778"/>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2000" dirty="0"/>
                <a:t>A Model of the Conflict Process</a:t>
              </a:r>
            </a:p>
          </p:txBody>
        </p:sp>
      </p:grpSp>
    </p:spTree>
    <p:extLst>
      <p:ext uri="{BB962C8B-B14F-4D97-AF65-F5344CB8AC3E}">
        <p14:creationId xmlns:p14="http://schemas.microsoft.com/office/powerpoint/2010/main" val="53919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Prospectar clientes para contabilidade: 7 estratégias infalíveis">
            <a:extLst>
              <a:ext uri="{FF2B5EF4-FFF2-40B4-BE49-F238E27FC236}">
                <a16:creationId xmlns:a16="http://schemas.microsoft.com/office/drawing/2014/main" id="{20A6ABCC-C1D0-4D57-AD1F-FFF597E56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61" r="23688" b="-2"/>
          <a:stretch/>
        </p:blipFill>
        <p:spPr bwMode="auto">
          <a:xfrm>
            <a:off x="8230720" y="1502051"/>
            <a:ext cx="3853891" cy="385389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Google Shape;238;p16">
            <a:extLst>
              <a:ext uri="{FF2B5EF4-FFF2-40B4-BE49-F238E27FC236}">
                <a16:creationId xmlns:a16="http://schemas.microsoft.com/office/drawing/2014/main" id="{97E1CDE1-352C-91E9-28B5-1BAFEAAD6348}"/>
              </a:ext>
            </a:extLst>
          </p:cNvPr>
          <p:cNvPicPr preferRelativeResize="0">
            <a:picLocks/>
          </p:cNvPicPr>
          <p:nvPr/>
        </p:nvPicPr>
        <p:blipFill rotWithShape="1">
          <a:blip r:embed="rId4">
            <a:clrChange>
              <a:clrFrom>
                <a:srgbClr val="FFFFFF"/>
              </a:clrFrom>
              <a:clrTo>
                <a:srgbClr val="FFFFFF">
                  <a:alpha val="0"/>
                </a:srgbClr>
              </a:clrTo>
            </a:clrChange>
            <a:alphaModFix/>
          </a:blip>
          <a:srcRect t="8792" b="2687"/>
          <a:stretch/>
        </p:blipFill>
        <p:spPr>
          <a:xfrm>
            <a:off x="1127680" y="1926942"/>
            <a:ext cx="5421407" cy="4551833"/>
          </a:xfrm>
          <a:prstGeom prst="rect">
            <a:avLst/>
          </a:prstGeom>
          <a:noFill/>
          <a:ln>
            <a:noFill/>
          </a:ln>
        </p:spPr>
      </p:pic>
      <p:sp>
        <p:nvSpPr>
          <p:cNvPr id="31" name="TextBox 30">
            <a:extLst>
              <a:ext uri="{FF2B5EF4-FFF2-40B4-BE49-F238E27FC236}">
                <a16:creationId xmlns:a16="http://schemas.microsoft.com/office/drawing/2014/main" id="{D8CB507D-F978-BBAC-67A3-53F5BB89FDB2}"/>
              </a:ext>
            </a:extLst>
          </p:cNvPr>
          <p:cNvSpPr txBox="1"/>
          <p:nvPr/>
        </p:nvSpPr>
        <p:spPr>
          <a:xfrm>
            <a:off x="1695911" y="505752"/>
            <a:ext cx="4284947" cy="1178130"/>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3600" i="0" u="none" strike="noStrike" baseline="0" dirty="0">
                <a:solidFill>
                  <a:srgbClr val="002060"/>
                </a:solidFill>
                <a:latin typeface="+mj-lt"/>
                <a:ea typeface="+mj-ea"/>
                <a:cs typeface="+mj-cs"/>
              </a:rPr>
              <a:t>Five Modes of Resolving Conflict</a:t>
            </a:r>
            <a:endParaRPr lang="en-US" sz="3600" dirty="0">
              <a:solidFill>
                <a:srgbClr val="002060"/>
              </a:solidFill>
              <a:latin typeface="+mj-lt"/>
              <a:ea typeface="+mj-ea"/>
              <a:cs typeface="+mj-cs"/>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12 Warning Signs Of Poor Collaboration">
            <a:extLst>
              <a:ext uri="{FF2B5EF4-FFF2-40B4-BE49-F238E27FC236}">
                <a16:creationId xmlns:a16="http://schemas.microsoft.com/office/drawing/2014/main" id="{ED763323-E07A-4071-B636-4DA136AAF365}"/>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905BAFBC-C47E-F82A-4AEA-77A4694DAB3B}"/>
              </a:ext>
            </a:extLst>
          </p:cNvPr>
          <p:cNvSpPr txBox="1"/>
          <p:nvPr/>
        </p:nvSpPr>
        <p:spPr>
          <a:xfrm>
            <a:off x="333203" y="1297296"/>
            <a:ext cx="341699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fontAlgn="base">
              <a:spcBef>
                <a:spcPct val="0"/>
              </a:spcBef>
              <a:spcAft>
                <a:spcPct val="0"/>
              </a:spcAft>
              <a:defRPr sz="4000" b="1">
                <a:solidFill>
                  <a:srgbClr val="00B0F0"/>
                </a:solidFill>
                <a:effectLst>
                  <a:outerShdw blurRad="38100" dist="38100" dir="2700000" algn="tl">
                    <a:srgbClr val="000000">
                      <a:alpha val="43137"/>
                    </a:srgbClr>
                  </a:outerShdw>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r"/>
            <a:r>
              <a:rPr lang="en-US" sz="4400" dirty="0">
                <a:solidFill>
                  <a:srgbClr val="0070C0"/>
                </a:solidFill>
                <a:effectLst/>
              </a:rPr>
              <a:t>Preventing &amp; Reducing Conflict</a:t>
            </a:r>
          </a:p>
        </p:txBody>
      </p:sp>
      <p:sp>
        <p:nvSpPr>
          <p:cNvPr id="14" name="TextBox 13">
            <a:extLst>
              <a:ext uri="{FF2B5EF4-FFF2-40B4-BE49-F238E27FC236}">
                <a16:creationId xmlns:a16="http://schemas.microsoft.com/office/drawing/2014/main" id="{2E07F46F-1B9F-BC14-4D40-ED78016ED497}"/>
              </a:ext>
            </a:extLst>
          </p:cNvPr>
          <p:cNvSpPr txBox="1"/>
          <p:nvPr/>
        </p:nvSpPr>
        <p:spPr>
          <a:xfrm>
            <a:off x="538438" y="3338984"/>
            <a:ext cx="3416994"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spcBef>
                <a:spcPts val="1200"/>
              </a:spcBef>
            </a:pPr>
            <a:r>
              <a:rPr lang="en-US" sz="3600" dirty="0">
                <a:latin typeface="+mn-lt"/>
                <a:sym typeface="Times New Roman"/>
              </a:rPr>
              <a:t>04</a:t>
            </a:r>
            <a:r>
              <a:rPr lang="en-US" sz="2800" b="0" dirty="0">
                <a:latin typeface="+mn-lt"/>
                <a:sym typeface="Times New Roman"/>
              </a:rPr>
              <a:t> Strategies for Conflict Prevention</a:t>
            </a:r>
          </a:p>
          <a:p>
            <a:pPr algn="l">
              <a:spcBef>
                <a:spcPts val="1200"/>
              </a:spcBef>
            </a:pPr>
            <a:r>
              <a:rPr lang="en-US" sz="3600" dirty="0">
                <a:latin typeface="+mn-lt"/>
                <a:sym typeface="Times New Roman"/>
              </a:rPr>
              <a:t>09</a:t>
            </a:r>
            <a:r>
              <a:rPr lang="en-US" sz="2800" b="0" dirty="0">
                <a:latin typeface="+mn-lt"/>
                <a:sym typeface="Times New Roman"/>
              </a:rPr>
              <a:t> Strategies for Conflict Reduction</a:t>
            </a:r>
            <a:endParaRPr lang="en-US" sz="2800" b="0" dirty="0">
              <a:latin typeface="+mn-lt"/>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361E28D-4711-1294-B9CD-908FF9765421}"/>
              </a:ext>
            </a:extLst>
          </p:cNvPr>
          <p:cNvSpPr txBox="1"/>
          <p:nvPr/>
        </p:nvSpPr>
        <p:spPr>
          <a:xfrm>
            <a:off x="655321" y="1963169"/>
            <a:ext cx="5440680" cy="2308324"/>
          </a:xfrm>
          <a:prstGeom prst="rect">
            <a:avLst/>
          </a:prstGeom>
          <a:noFill/>
        </p:spPr>
        <p:txBody>
          <a:bodyPr wrap="square">
            <a:spAutoFit/>
          </a:bodyPr>
          <a:lstStyle/>
          <a:p>
            <a:pPr>
              <a:spcBef>
                <a:spcPts val="1200"/>
              </a:spcBef>
            </a:pPr>
            <a:r>
              <a:rPr lang="en-US" sz="2800" b="1" i="1" u="none" strike="noStrike" baseline="0" dirty="0">
                <a:solidFill>
                  <a:srgbClr val="000000"/>
                </a:solidFill>
                <a:latin typeface="+mj-lt"/>
              </a:rPr>
              <a:t>1. Emphasizing group goals and effectiveness. </a:t>
            </a:r>
            <a:r>
              <a:rPr lang="en-US" sz="2200" b="0" i="0" u="none" strike="noStrike" baseline="0" dirty="0">
                <a:solidFill>
                  <a:srgbClr val="000000"/>
                </a:solidFill>
                <a:latin typeface="+mj-lt"/>
              </a:rPr>
              <a:t>Focusing on group goals and objectives should prevent goal conflict. If larger goals are emphasized, group members are more likely to see the big picture and work together to achieve corporate goals.</a:t>
            </a:r>
          </a:p>
        </p:txBody>
      </p:sp>
      <p:sp>
        <p:nvSpPr>
          <p:cNvPr id="15" name="TextBox 14">
            <a:extLst>
              <a:ext uri="{FF2B5EF4-FFF2-40B4-BE49-F238E27FC236}">
                <a16:creationId xmlns:a16="http://schemas.microsoft.com/office/drawing/2014/main" id="{C73E8B23-C4F3-853D-708B-3E337C094F96}"/>
              </a:ext>
            </a:extLst>
          </p:cNvPr>
          <p:cNvSpPr txBox="1"/>
          <p:nvPr/>
        </p:nvSpPr>
        <p:spPr>
          <a:xfrm>
            <a:off x="655321" y="4308576"/>
            <a:ext cx="6094070" cy="2215991"/>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2. Providing stable, well-structured tasks</a:t>
            </a:r>
            <a:r>
              <a:rPr lang="en-US" sz="2800" b="0" dirty="0"/>
              <a:t>. </a:t>
            </a:r>
            <a:r>
              <a:rPr lang="en-US" sz="2200" b="0" i="0" dirty="0"/>
              <a:t>When work activities are clearly defined, understood, and accepted, conflict should be less likely to occur. Conflict is most likely to occur when task uncertainty is high; specifying or structuring roles and tasks minimizes ambiguity.</a:t>
            </a:r>
          </a:p>
        </p:txBody>
      </p:sp>
    </p:spTree>
    <p:extLst>
      <p:ext uri="{BB962C8B-B14F-4D97-AF65-F5344CB8AC3E}">
        <p14:creationId xmlns:p14="http://schemas.microsoft.com/office/powerpoint/2010/main" val="124962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68527" y="527715"/>
            <a:ext cx="4386423" cy="151242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algn="r" fontAlgn="base">
              <a:spcBef>
                <a:spcPct val="0"/>
              </a:spcBef>
              <a:spcAft>
                <a:spcPct val="0"/>
              </a:spcAft>
              <a:defRPr sz="4400" b="1">
                <a:solidFill>
                  <a:srgbClr val="0070C0"/>
                </a:solidFill>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pPr algn="l">
              <a:lnSpc>
                <a:spcPct val="90000"/>
              </a:lnSpc>
              <a:spcAft>
                <a:spcPts val="600"/>
              </a:spcAft>
            </a:pPr>
            <a:r>
              <a:rPr lang="en-US" sz="3600" dirty="0">
                <a:solidFill>
                  <a:schemeClr val="tx1"/>
                </a:solidFill>
                <a:sym typeface="Times New Roman"/>
              </a:rPr>
              <a:t>04 Strategies for Conflict Prevention</a:t>
            </a:r>
            <a:endParaRPr lang="en-US" sz="3600" dirty="0">
              <a:solidFill>
                <a:schemeClr val="tx1"/>
              </a:solidFill>
            </a:endParaRPr>
          </a:p>
        </p:txBody>
      </p:sp>
      <p:cxnSp>
        <p:nvCxnSpPr>
          <p:cNvPr id="23" name="Straight Arrow Connector 2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 name="Picture 2" descr="12 Warning Signs Of Poor Collaboration">
            <a:extLst>
              <a:ext uri="{FF2B5EF4-FFF2-40B4-BE49-F238E27FC236}">
                <a16:creationId xmlns:a16="http://schemas.microsoft.com/office/drawing/2014/main" id="{14CA6ADF-80DB-D1E7-638F-60D886FCA4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96" r="25920"/>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905E43-0306-A95C-BEF3-B01F548CF0F6}"/>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35FF00D7-8321-09F5-4E55-5C9776678A5D}"/>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3E8B23-C4F3-853D-708B-3E337C094F96}"/>
              </a:ext>
            </a:extLst>
          </p:cNvPr>
          <p:cNvSpPr txBox="1"/>
          <p:nvPr/>
        </p:nvSpPr>
        <p:spPr>
          <a:xfrm>
            <a:off x="531567" y="5575582"/>
            <a:ext cx="6538306" cy="861774"/>
          </a:xfrm>
          <a:prstGeom prst="rect">
            <a:avLst/>
          </a:prstGeom>
          <a:noFill/>
        </p:spPr>
        <p:txBody>
          <a:bodyPr wrap="square">
            <a:spAutoFit/>
          </a:bodyPr>
          <a:lstStyle>
            <a:defPPr>
              <a:defRPr lang="en-US"/>
            </a:defPPr>
            <a:lvl1pPr marL="514350" indent="-514350">
              <a:spcBef>
                <a:spcPts val="1200"/>
              </a:spcBef>
              <a:buFont typeface="+mj-lt"/>
              <a:buAutoNum type="arabicPeriod"/>
              <a:defRPr sz="2400" b="1" i="1" u="none" strike="noStrike" baseline="0">
                <a:solidFill>
                  <a:srgbClr val="000000"/>
                </a:solidFill>
                <a:latin typeface="+mj-lt"/>
              </a:defRPr>
            </a:lvl1pPr>
          </a:lstStyle>
          <a:p>
            <a:pPr marL="0" indent="0">
              <a:buNone/>
            </a:pPr>
            <a:r>
              <a:rPr lang="en-US" sz="2800" dirty="0"/>
              <a:t>4. Avoiding win-lose situations</a:t>
            </a:r>
            <a:r>
              <a:rPr lang="en-US" sz="2200" dirty="0"/>
              <a:t>. </a:t>
            </a:r>
            <a:r>
              <a:rPr lang="en-US" sz="2200" b="0" i="0" dirty="0"/>
              <a:t>If win-lose situations are avoided, less potential for conflict exists.</a:t>
            </a:r>
          </a:p>
        </p:txBody>
      </p:sp>
      <p:grpSp>
        <p:nvGrpSpPr>
          <p:cNvPr id="6" name="Group 5">
            <a:extLst>
              <a:ext uri="{FF2B5EF4-FFF2-40B4-BE49-F238E27FC236}">
                <a16:creationId xmlns:a16="http://schemas.microsoft.com/office/drawing/2014/main" id="{2760EF58-07C9-FB2A-B366-707AEE5EE820}"/>
              </a:ext>
            </a:extLst>
          </p:cNvPr>
          <p:cNvGrpSpPr/>
          <p:nvPr/>
        </p:nvGrpSpPr>
        <p:grpSpPr>
          <a:xfrm>
            <a:off x="531568" y="2370334"/>
            <a:ext cx="6791066" cy="3227577"/>
            <a:chOff x="655318" y="3449133"/>
            <a:chExt cx="6960823" cy="2881152"/>
          </a:xfrm>
        </p:grpSpPr>
        <p:sp>
          <p:nvSpPr>
            <p:cNvPr id="13" name="TextBox 12">
              <a:extLst>
                <a:ext uri="{FF2B5EF4-FFF2-40B4-BE49-F238E27FC236}">
                  <a16:creationId xmlns:a16="http://schemas.microsoft.com/office/drawing/2014/main" id="{6361E28D-4711-1294-B9CD-908FF9765421}"/>
                </a:ext>
              </a:extLst>
            </p:cNvPr>
            <p:cNvSpPr txBox="1"/>
            <p:nvPr/>
          </p:nvSpPr>
          <p:spPr>
            <a:xfrm>
              <a:off x="655319" y="3449133"/>
              <a:ext cx="5803354" cy="1877437"/>
            </a:xfrm>
            <a:prstGeom prst="rect">
              <a:avLst/>
            </a:prstGeom>
            <a:noFill/>
          </p:spPr>
          <p:txBody>
            <a:bodyPr wrap="square">
              <a:spAutoFit/>
            </a:bodyPr>
            <a:lstStyle/>
            <a:p>
              <a:pPr>
                <a:spcBef>
                  <a:spcPts val="1200"/>
                </a:spcBef>
              </a:pPr>
              <a:r>
                <a:rPr lang="en-US" sz="2800" b="1" i="1" dirty="0">
                  <a:solidFill>
                    <a:srgbClr val="000000"/>
                  </a:solidFill>
                  <a:latin typeface="+mj-lt"/>
                </a:rPr>
                <a:t>3. Facilitating dialogue. </a:t>
              </a:r>
              <a:r>
                <a:rPr lang="en-US" sz="2200" dirty="0">
                  <a:solidFill>
                    <a:srgbClr val="000000"/>
                  </a:solidFill>
                  <a:latin typeface="+mj-lt"/>
                </a:rPr>
                <a:t>Misperception of the abilities, goals, and motivations of others often leads to conflict, so efforts to increase the dialogue among group members and to share information should help eliminate conflict.</a:t>
              </a:r>
              <a:endParaRPr lang="en-US" sz="1400" b="0" i="0" u="none" strike="noStrike" baseline="0" dirty="0">
                <a:solidFill>
                  <a:srgbClr val="000000"/>
                </a:solidFill>
                <a:latin typeface="+mj-lt"/>
              </a:endParaRPr>
            </a:p>
          </p:txBody>
        </p:sp>
        <p:sp>
          <p:nvSpPr>
            <p:cNvPr id="11" name="TextBox 10">
              <a:extLst>
                <a:ext uri="{FF2B5EF4-FFF2-40B4-BE49-F238E27FC236}">
                  <a16:creationId xmlns:a16="http://schemas.microsoft.com/office/drawing/2014/main" id="{81B820D9-4794-8111-420F-A338B6349049}"/>
                </a:ext>
              </a:extLst>
            </p:cNvPr>
            <p:cNvSpPr txBox="1"/>
            <p:nvPr/>
          </p:nvSpPr>
          <p:spPr>
            <a:xfrm>
              <a:off x="655318" y="5222289"/>
              <a:ext cx="6960823" cy="1107996"/>
            </a:xfrm>
            <a:prstGeom prst="rect">
              <a:avLst/>
            </a:prstGeom>
            <a:noFill/>
          </p:spPr>
          <p:txBody>
            <a:bodyPr wrap="square">
              <a:spAutoFit/>
            </a:bodyPr>
            <a:lstStyle/>
            <a:p>
              <a:pPr>
                <a:spcBef>
                  <a:spcPts val="1200"/>
                </a:spcBef>
              </a:pPr>
              <a:r>
                <a:rPr lang="en-US" sz="2200" dirty="0">
                  <a:solidFill>
                    <a:srgbClr val="000000"/>
                  </a:solidFill>
                  <a:latin typeface="+mj-lt"/>
                </a:rPr>
                <a:t>As group members come to know more about one another, suspicions often diminish, and greater intergroup teamwork becomes possible. </a:t>
              </a:r>
            </a:p>
          </p:txBody>
        </p:sp>
      </p:grpSp>
    </p:spTree>
    <p:extLst>
      <p:ext uri="{BB962C8B-B14F-4D97-AF65-F5344CB8AC3E}">
        <p14:creationId xmlns:p14="http://schemas.microsoft.com/office/powerpoint/2010/main" val="32580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6" y="1926326"/>
            <a:ext cx="5578328" cy="2616101"/>
          </a:xfrm>
          <a:prstGeom prst="rect">
            <a:avLst/>
          </a:prstGeom>
          <a:noFill/>
        </p:spPr>
        <p:txBody>
          <a:bodyPr wrap="square">
            <a:spAutoFit/>
          </a:bodyPr>
          <a:lstStyle/>
          <a:p>
            <a:pPr marL="97155">
              <a:buClrTx/>
            </a:pPr>
            <a:r>
              <a:rPr lang="en-US" sz="2800" b="1" i="1" dirty="0">
                <a:solidFill>
                  <a:srgbClr val="000000"/>
                </a:solidFill>
                <a:latin typeface="+mj-lt"/>
              </a:rPr>
              <a:t>1. Physical separation.</a:t>
            </a:r>
            <a:r>
              <a:rPr lang="en-US" sz="3200" b="1" dirty="0">
                <a:solidFill>
                  <a:srgbClr val="000000"/>
                </a:solidFill>
                <a:latin typeface="+mj-lt"/>
              </a:rPr>
              <a:t> </a:t>
            </a:r>
            <a:r>
              <a:rPr lang="en-US" sz="2200" dirty="0">
                <a:solidFill>
                  <a:srgbClr val="000000"/>
                </a:solidFill>
                <a:latin typeface="+mj-lt"/>
              </a:rPr>
              <a:t>Separation is useful when conflicting individuals or groups are not working on a joint task or do not need a high degree of interaction. Though this approach does not encourage members to change their attitudes, it does provide time to seek a better accommodation.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629199"/>
            <a:ext cx="6401670" cy="1538883"/>
          </a:xfrm>
          <a:prstGeom prst="rect">
            <a:avLst/>
          </a:prstGeom>
          <a:noFill/>
        </p:spPr>
        <p:txBody>
          <a:bodyPr wrap="square">
            <a:spAutoFit/>
          </a:bodyPr>
          <a:lstStyle/>
          <a:p>
            <a:pPr marL="97155">
              <a:buClrTx/>
            </a:pPr>
            <a:r>
              <a:rPr lang="en-US" sz="2800" b="1" i="1" dirty="0">
                <a:solidFill>
                  <a:srgbClr val="000000"/>
                </a:solidFill>
                <a:latin typeface="+mj-lt"/>
              </a:rPr>
              <a:t>2. Use of rules and regulations.</a:t>
            </a:r>
            <a:r>
              <a:rPr lang="en-US" sz="2400" dirty="0">
                <a:solidFill>
                  <a:srgbClr val="000000"/>
                </a:solidFill>
                <a:latin typeface="+mj-lt"/>
              </a:rPr>
              <a:t> </a:t>
            </a:r>
            <a:r>
              <a:rPr lang="en-US" sz="2200" dirty="0">
                <a:solidFill>
                  <a:srgbClr val="000000"/>
                </a:solidFill>
                <a:latin typeface="+mj-lt"/>
              </a:rPr>
              <a:t>Conflict can also be reduced through the increasing specification of rules, regulations, and procedures. Again, however, basic attitudes are not modified. </a:t>
            </a:r>
          </a:p>
        </p:txBody>
      </p:sp>
    </p:spTree>
    <p:extLst>
      <p:ext uri="{BB962C8B-B14F-4D97-AF65-F5344CB8AC3E}">
        <p14:creationId xmlns:p14="http://schemas.microsoft.com/office/powerpoint/2010/main" val="1283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531565" y="1926326"/>
            <a:ext cx="5719441" cy="2893100"/>
          </a:xfrm>
          <a:prstGeom prst="rect">
            <a:avLst/>
          </a:prstGeom>
          <a:noFill/>
        </p:spPr>
        <p:txBody>
          <a:bodyPr wrap="square">
            <a:spAutoFit/>
          </a:bodyPr>
          <a:lstStyle/>
          <a:p>
            <a:pPr marL="97155"/>
            <a:r>
              <a:rPr lang="en-US" sz="2800" b="1" i="1" dirty="0">
                <a:solidFill>
                  <a:srgbClr val="000000"/>
                </a:solidFill>
                <a:latin typeface="+mj-lt"/>
              </a:rPr>
              <a:t>3. Use of integrators. </a:t>
            </a:r>
            <a:r>
              <a:rPr lang="en-US" sz="2200" dirty="0">
                <a:solidFill>
                  <a:srgbClr val="000000"/>
                </a:solidFill>
                <a:latin typeface="+mj-lt"/>
              </a:rPr>
              <a:t>Integrators are individuals who are assigned a boundary-spanning role between two people or groups. The integrator often takes the “shuttle diplomacy” approach, moving from one person or group to another, identifying areas of agreement, and attempting to find areas of future cooperation.</a:t>
            </a:r>
          </a:p>
        </p:txBody>
      </p:sp>
      <p:sp>
        <p:nvSpPr>
          <p:cNvPr id="20" name="TextBox 19">
            <a:extLst>
              <a:ext uri="{FF2B5EF4-FFF2-40B4-BE49-F238E27FC236}">
                <a16:creationId xmlns:a16="http://schemas.microsoft.com/office/drawing/2014/main" id="{F2DBFB8A-783F-5892-6C89-CF6C1253E1B5}"/>
              </a:ext>
            </a:extLst>
          </p:cNvPr>
          <p:cNvSpPr txBox="1"/>
          <p:nvPr/>
        </p:nvSpPr>
        <p:spPr>
          <a:xfrm>
            <a:off x="531566" y="4819426"/>
            <a:ext cx="6806784" cy="1538883"/>
          </a:xfrm>
          <a:prstGeom prst="rect">
            <a:avLst/>
          </a:prstGeom>
          <a:noFill/>
        </p:spPr>
        <p:txBody>
          <a:bodyPr wrap="square">
            <a:spAutoFit/>
          </a:bodyPr>
          <a:lstStyle/>
          <a:p>
            <a:r>
              <a:rPr lang="en-US" sz="2800" b="1" i="1" dirty="0">
                <a:solidFill>
                  <a:srgbClr val="000000"/>
                </a:solidFill>
                <a:latin typeface="+mj-lt"/>
              </a:rPr>
              <a:t>4. Limiting intergroup interaction. </a:t>
            </a:r>
            <a:r>
              <a:rPr lang="en-US" sz="2200" dirty="0">
                <a:solidFill>
                  <a:srgbClr val="000000"/>
                </a:solidFill>
                <a:latin typeface="+mj-lt"/>
              </a:rPr>
              <a:t>Another approach to reducing conflict is to limit intergroup interaction to issues involving common goals. Where groups agree on a goal, cooperation becomes easier.</a:t>
            </a:r>
          </a:p>
        </p:txBody>
      </p:sp>
    </p:spTree>
    <p:extLst>
      <p:ext uri="{BB962C8B-B14F-4D97-AF65-F5344CB8AC3E}">
        <p14:creationId xmlns:p14="http://schemas.microsoft.com/office/powerpoint/2010/main" val="23357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02A4465-6E1A-28B8-3B6D-1C51C06C54A5}"/>
              </a:ext>
            </a:extLst>
          </p:cNvPr>
          <p:cNvGrpSpPr/>
          <p:nvPr/>
        </p:nvGrpSpPr>
        <p:grpSpPr>
          <a:xfrm>
            <a:off x="676930" y="2202407"/>
            <a:ext cx="6278876" cy="3904848"/>
            <a:chOff x="676930" y="2202407"/>
            <a:chExt cx="6278876" cy="3904848"/>
          </a:xfrm>
        </p:grpSpPr>
        <p:sp>
          <p:nvSpPr>
            <p:cNvPr id="18" name="TextBox 17">
              <a:extLst>
                <a:ext uri="{FF2B5EF4-FFF2-40B4-BE49-F238E27FC236}">
                  <a16:creationId xmlns:a16="http://schemas.microsoft.com/office/drawing/2014/main" id="{5C94CF48-D4D9-6D85-153C-D8866230B0AD}"/>
                </a:ext>
              </a:extLst>
            </p:cNvPr>
            <p:cNvSpPr txBox="1"/>
            <p:nvPr/>
          </p:nvSpPr>
          <p:spPr>
            <a:xfrm>
              <a:off x="676930" y="2202407"/>
              <a:ext cx="5440680" cy="2215991"/>
            </a:xfrm>
            <a:prstGeom prst="rect">
              <a:avLst/>
            </a:prstGeom>
            <a:noFill/>
          </p:spPr>
          <p:txBody>
            <a:bodyPr wrap="square">
              <a:spAutoFit/>
            </a:bodyPr>
            <a:lstStyle/>
            <a:p>
              <a:r>
                <a:rPr lang="en-US" sz="2800" b="1" i="1" dirty="0">
                  <a:solidFill>
                    <a:srgbClr val="000000"/>
                  </a:solidFill>
                  <a:latin typeface="+mj-lt"/>
                </a:rPr>
                <a:t>5. Confrontation and negotiation.</a:t>
              </a:r>
            </a:p>
            <a:p>
              <a:r>
                <a:rPr lang="en-US" sz="2200" dirty="0">
                  <a:solidFill>
                    <a:srgbClr val="000000"/>
                  </a:solidFill>
                  <a:latin typeface="+mj-lt"/>
                </a:rPr>
                <a:t>In this approach, competing parties are brought together face-to-face to discuss their basic areas of disagreement. The hope is that through open discussion and negotiation, means can be found to work out problems. </a:t>
              </a:r>
            </a:p>
          </p:txBody>
        </p:sp>
        <p:sp>
          <p:nvSpPr>
            <p:cNvPr id="11" name="TextBox 10">
              <a:extLst>
                <a:ext uri="{FF2B5EF4-FFF2-40B4-BE49-F238E27FC236}">
                  <a16:creationId xmlns:a16="http://schemas.microsoft.com/office/drawing/2014/main" id="{CDFE911B-3388-613F-EB37-F6F9745D5D27}"/>
                </a:ext>
              </a:extLst>
            </p:cNvPr>
            <p:cNvSpPr txBox="1"/>
            <p:nvPr/>
          </p:nvSpPr>
          <p:spPr>
            <a:xfrm>
              <a:off x="676930" y="4322151"/>
              <a:ext cx="6278876" cy="1785104"/>
            </a:xfrm>
            <a:prstGeom prst="rect">
              <a:avLst/>
            </a:prstGeom>
            <a:noFill/>
          </p:spPr>
          <p:txBody>
            <a:bodyPr wrap="square">
              <a:spAutoFit/>
            </a:bodyPr>
            <a:lstStyle/>
            <a:p>
              <a:r>
                <a:rPr lang="en-US" sz="2200" dirty="0">
                  <a:solidFill>
                    <a:srgbClr val="000000"/>
                  </a:solidFill>
                  <a:latin typeface="+mj-lt"/>
                </a:rPr>
                <a:t>Contract negotiations between union and management represent one such example. If a “win-win” solution can be identified through these negotiations, the chances of an acceptable resolution of the conflict increase. </a:t>
              </a:r>
            </a:p>
          </p:txBody>
        </p:sp>
      </p:grpSp>
    </p:spTree>
    <p:extLst>
      <p:ext uri="{BB962C8B-B14F-4D97-AF65-F5344CB8AC3E}">
        <p14:creationId xmlns:p14="http://schemas.microsoft.com/office/powerpoint/2010/main" val="9069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650BCA0E-8712-41BC-AE10-C77AF4D2DB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BC54CB20-6316-4C08-8E24-25455CAFF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6D4142B8-2A59-487C-9FA0-6042FC344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grpSp>
      <p:sp>
        <p:nvSpPr>
          <p:cNvPr id="16" name="Freeform: Shape 15">
            <a:extLst>
              <a:ext uri="{FF2B5EF4-FFF2-40B4-BE49-F238E27FC236}">
                <a16:creationId xmlns:a16="http://schemas.microsoft.com/office/drawing/2014/main" id="{D29147F9-99D7-4BFC-B3C4-0F5AFB64D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734799"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78322D-B522-8229-1786-A149C0CB0084}"/>
              </a:ext>
            </a:extLst>
          </p:cNvPr>
          <p:cNvSpPr>
            <a:spLocks noGrp="1"/>
          </p:cNvSpPr>
          <p:nvPr>
            <p:ph type="ctrTitle"/>
          </p:nvPr>
        </p:nvSpPr>
        <p:spPr>
          <a:xfrm>
            <a:off x="1142999" y="1477508"/>
            <a:ext cx="6781800" cy="876300"/>
          </a:xfrm>
        </p:spPr>
        <p:txBody>
          <a:bodyPr anchor="t">
            <a:normAutofit/>
          </a:bodyPr>
          <a:lstStyle/>
          <a:p>
            <a:pPr algn="l"/>
            <a:r>
              <a:rPr lang="en-US" sz="4400" b="0" i="1" u="none" strike="noStrike" baseline="0" dirty="0">
                <a:solidFill>
                  <a:schemeClr val="tx1">
                    <a:alpha val="55000"/>
                  </a:schemeClr>
                </a:solidFill>
                <a:cs typeface="Times New Roman" panose="02020603050405020304" pitchFamily="18" charset="0"/>
              </a:rPr>
              <a:t>Learning Objectives</a:t>
            </a:r>
            <a:endParaRPr lang="en-US" sz="4400" dirty="0">
              <a:cs typeface="Times New Roman" panose="02020603050405020304" pitchFamily="18" charset="0"/>
            </a:endParaRPr>
          </a:p>
        </p:txBody>
      </p:sp>
      <p:sp>
        <p:nvSpPr>
          <p:cNvPr id="15" name="TextBox 14">
            <a:extLst>
              <a:ext uri="{FF2B5EF4-FFF2-40B4-BE49-F238E27FC236}">
                <a16:creationId xmlns:a16="http://schemas.microsoft.com/office/drawing/2014/main" id="{444E19D0-7245-5C21-3E83-2C7D2F22F496}"/>
              </a:ext>
            </a:extLst>
          </p:cNvPr>
          <p:cNvSpPr txBox="1"/>
          <p:nvPr/>
        </p:nvSpPr>
        <p:spPr>
          <a:xfrm>
            <a:off x="3155409" y="2494335"/>
            <a:ext cx="6338380" cy="2677656"/>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Define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Differentiate between functional and dysfunctional conflict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Recognize various types of conflict in groups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Describe the conflict process </a:t>
            </a:r>
          </a:p>
          <a:p>
            <a:pPr marL="285750" indent="-285750">
              <a:buFont typeface="Arial" panose="020B0604020202020204" pitchFamily="34" charset="0"/>
              <a:buChar char="•"/>
            </a:pPr>
            <a:r>
              <a:rPr lang="en-US" sz="2400" b="0" i="0" u="none" strike="noStrike" baseline="0" dirty="0">
                <a:solidFill>
                  <a:srgbClr val="000000"/>
                </a:solidFill>
                <a:latin typeface="Calibri (Body)"/>
                <a:cs typeface="Times New Roman" panose="02020603050405020304" pitchFamily="18" charset="0"/>
              </a:rPr>
              <a:t>Identify and apply strategies for preventing or reducing conflict in groups </a:t>
            </a:r>
          </a:p>
        </p:txBody>
      </p:sp>
    </p:spTree>
    <p:extLst>
      <p:ext uri="{BB962C8B-B14F-4D97-AF65-F5344CB8AC3E}">
        <p14:creationId xmlns:p14="http://schemas.microsoft.com/office/powerpoint/2010/main" val="1170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1000"/>
                                        <p:tgtEl>
                                          <p:spTgt spid="15">
                                            <p:txEl>
                                              <p:pRg st="4" end="4"/>
                                            </p:txEl>
                                          </p:spTgt>
                                        </p:tgtEl>
                                      </p:cBhvr>
                                    </p:animEffect>
                                    <p:anim calcmode="lin" valueType="num">
                                      <p:cBhvr>
                                        <p:cTn id="3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36414" y="1982450"/>
            <a:ext cx="5440680" cy="2893100"/>
          </a:xfrm>
          <a:prstGeom prst="rect">
            <a:avLst/>
          </a:prstGeom>
          <a:noFill/>
        </p:spPr>
        <p:txBody>
          <a:bodyPr wrap="square">
            <a:spAutoFit/>
          </a:bodyPr>
          <a:lstStyle/>
          <a:p>
            <a:r>
              <a:rPr lang="en-US" sz="2800" b="1" dirty="0">
                <a:solidFill>
                  <a:srgbClr val="000000"/>
                </a:solidFill>
                <a:latin typeface="+mj-lt"/>
              </a:rPr>
              <a:t>6. Third-party consultation.</a:t>
            </a:r>
          </a:p>
          <a:p>
            <a:r>
              <a:rPr lang="en-US" sz="2200" dirty="0">
                <a:solidFill>
                  <a:srgbClr val="000000"/>
                </a:solidFill>
                <a:latin typeface="+mj-lt"/>
              </a:rPr>
              <a:t>In some cases, it is helpful to bring in outside consultants for third-party consultation who understand human behavior and can facilitate a resolution. A third-party consultant not only serves as a go-between but can speak more directly to the issues, because she is not a member of the group.</a:t>
            </a:r>
          </a:p>
        </p:txBody>
      </p:sp>
      <p:sp>
        <p:nvSpPr>
          <p:cNvPr id="13" name="TextBox 12">
            <a:extLst>
              <a:ext uri="{FF2B5EF4-FFF2-40B4-BE49-F238E27FC236}">
                <a16:creationId xmlns:a16="http://schemas.microsoft.com/office/drawing/2014/main" id="{663EE5FE-9475-5221-F4FA-B9AA7DC87973}"/>
              </a:ext>
            </a:extLst>
          </p:cNvPr>
          <p:cNvSpPr txBox="1"/>
          <p:nvPr/>
        </p:nvSpPr>
        <p:spPr>
          <a:xfrm>
            <a:off x="590114" y="4863975"/>
            <a:ext cx="6447291" cy="1631216"/>
          </a:xfrm>
          <a:prstGeom prst="rect">
            <a:avLst/>
          </a:prstGeom>
          <a:noFill/>
        </p:spPr>
        <p:txBody>
          <a:bodyPr wrap="square">
            <a:spAutoFit/>
          </a:bodyPr>
          <a:lstStyle/>
          <a:p>
            <a:pPr marL="97155">
              <a:buClrTx/>
            </a:pPr>
            <a:r>
              <a:rPr lang="en-US" sz="2800" b="1" dirty="0">
                <a:solidFill>
                  <a:srgbClr val="000000"/>
                </a:solidFill>
                <a:latin typeface="+mj-lt"/>
              </a:rPr>
              <a:t>7. Identification of interdependent tasks and superordinate goals. </a:t>
            </a:r>
            <a:r>
              <a:rPr lang="en-US" sz="2200" dirty="0">
                <a:solidFill>
                  <a:srgbClr val="000000"/>
                </a:solidFill>
                <a:latin typeface="+mj-lt"/>
              </a:rPr>
              <a:t>A further strategy is to establish goals that require groups to work together to achieve overall success. </a:t>
            </a:r>
          </a:p>
        </p:txBody>
      </p:sp>
    </p:spTree>
    <p:extLst>
      <p:ext uri="{BB962C8B-B14F-4D97-AF65-F5344CB8AC3E}">
        <p14:creationId xmlns:p14="http://schemas.microsoft.com/office/powerpoint/2010/main" val="123550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55320" y="2202407"/>
            <a:ext cx="5440680" cy="1877437"/>
          </a:xfrm>
          <a:prstGeom prst="rect">
            <a:avLst/>
          </a:prstGeom>
          <a:noFill/>
        </p:spPr>
        <p:txBody>
          <a:bodyPr wrap="square">
            <a:spAutoFit/>
          </a:bodyPr>
          <a:lstStyle/>
          <a:p>
            <a:pPr marL="97155">
              <a:buClrTx/>
            </a:pPr>
            <a:r>
              <a:rPr lang="en-US" sz="2800" b="1" dirty="0">
                <a:solidFill>
                  <a:srgbClr val="000000"/>
                </a:solidFill>
                <a:latin typeface="+mj-lt"/>
              </a:rPr>
              <a:t>8. Rotation of members. </a:t>
            </a:r>
            <a:r>
              <a:rPr lang="en-US" sz="2200" dirty="0">
                <a:solidFill>
                  <a:srgbClr val="000000"/>
                </a:solidFill>
                <a:latin typeface="+mj-lt"/>
              </a:rPr>
              <a:t>By rotating from one group to another, individuals come to understand the frames of reference, values, and attitudes of other members; communication is thus increased.</a:t>
            </a:r>
          </a:p>
        </p:txBody>
      </p:sp>
      <p:sp>
        <p:nvSpPr>
          <p:cNvPr id="11" name="TextBox 10">
            <a:extLst>
              <a:ext uri="{FF2B5EF4-FFF2-40B4-BE49-F238E27FC236}">
                <a16:creationId xmlns:a16="http://schemas.microsoft.com/office/drawing/2014/main" id="{3BB86B08-4697-59DF-69B3-CC4589559A9F}"/>
              </a:ext>
            </a:extLst>
          </p:cNvPr>
          <p:cNvSpPr txBox="1"/>
          <p:nvPr/>
        </p:nvSpPr>
        <p:spPr>
          <a:xfrm>
            <a:off x="655320" y="4118216"/>
            <a:ext cx="6094070" cy="2123658"/>
          </a:xfrm>
          <a:prstGeom prst="rect">
            <a:avLst/>
          </a:prstGeom>
          <a:noFill/>
        </p:spPr>
        <p:txBody>
          <a:bodyPr wrap="square">
            <a:spAutoFit/>
          </a:bodyPr>
          <a:lstStyle/>
          <a:p>
            <a:pPr marL="97155">
              <a:buClrTx/>
            </a:pPr>
            <a:r>
              <a:rPr lang="en-US" sz="2200" dirty="0">
                <a:solidFill>
                  <a:srgbClr val="000000"/>
                </a:solidFill>
                <a:latin typeface="+mj-lt"/>
              </a:rPr>
              <a:t>When those rotated are accepted by the receiving groups, change in attitudes as well as behavior becomes possible. This is clearly a long-term technique, as it takes time to develop good interpersonal relations and understanding among group members. </a:t>
            </a:r>
          </a:p>
        </p:txBody>
      </p:sp>
    </p:spTree>
    <p:extLst>
      <p:ext uri="{BB962C8B-B14F-4D97-AF65-F5344CB8AC3E}">
        <p14:creationId xmlns:p14="http://schemas.microsoft.com/office/powerpoint/2010/main" val="358146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8FB99221-B95F-9458-1927-93DAF525D544}"/>
              </a:ext>
            </a:extLst>
          </p:cNvPr>
          <p:cNvSpPr txBox="1">
            <a:spLocks/>
          </p:cNvSpPr>
          <p:nvPr/>
        </p:nvSpPr>
        <p:spPr>
          <a:xfrm>
            <a:off x="655321" y="526048"/>
            <a:ext cx="4114800" cy="124123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numCol="1" rtlCol="0" anchor="t" anchorCtr="0" compatLnSpc="1">
            <a:prstTxWarp prst="textNoShape">
              <a:avLst/>
            </a:prstTxWarp>
            <a:normAutofit/>
          </a:bodyPr>
          <a:lstStyle>
            <a:defPPr>
              <a:defRPr lang="en-US"/>
            </a:defPPr>
            <a:lvl1pPr fontAlgn="base">
              <a:lnSpc>
                <a:spcPct val="90000"/>
              </a:lnSpc>
              <a:spcBef>
                <a:spcPct val="0"/>
              </a:spcBef>
              <a:spcAft>
                <a:spcPts val="600"/>
              </a:spcAft>
              <a:defRPr sz="3600" b="1">
                <a:effectLst/>
                <a:latin typeface="+mj-lt"/>
                <a:ea typeface="+mj-ea"/>
                <a:cs typeface="+mj-cs"/>
              </a:defRPr>
            </a:lvl1pPr>
            <a:lvl2pPr algn="ctr" eaLnBrk="0" fontAlgn="base" hangingPunct="0">
              <a:spcBef>
                <a:spcPct val="0"/>
              </a:spcBef>
              <a:spcAft>
                <a:spcPct val="0"/>
              </a:spcAft>
              <a:defRPr sz="4400">
                <a:latin typeface="Calibri" pitchFamily="34" charset="0"/>
              </a:defRPr>
            </a:lvl2pPr>
            <a:lvl3pPr algn="ctr" eaLnBrk="0" fontAlgn="base" hangingPunct="0">
              <a:spcBef>
                <a:spcPct val="0"/>
              </a:spcBef>
              <a:spcAft>
                <a:spcPct val="0"/>
              </a:spcAft>
              <a:defRPr sz="4400">
                <a:latin typeface="Calibri" pitchFamily="34" charset="0"/>
              </a:defRPr>
            </a:lvl3pPr>
            <a:lvl4pPr algn="ctr" eaLnBrk="0" fontAlgn="base" hangingPunct="0">
              <a:spcBef>
                <a:spcPct val="0"/>
              </a:spcBef>
              <a:spcAft>
                <a:spcPct val="0"/>
              </a:spcAft>
              <a:defRPr sz="4400">
                <a:latin typeface="Calibri" pitchFamily="34" charset="0"/>
              </a:defRPr>
            </a:lvl4pPr>
            <a:lvl5pPr algn="ctr" eaLnBrk="0" fontAlgn="base" hangingPunct="0">
              <a:spcBef>
                <a:spcPct val="0"/>
              </a:spcBef>
              <a:spcAft>
                <a:spcPct val="0"/>
              </a:spcAft>
              <a:defRPr sz="4400">
                <a:latin typeface="Calibri" pitchFamily="34" charset="0"/>
              </a:defRPr>
            </a:lvl5pPr>
            <a:lvl6pPr marL="457200" algn="ctr" fontAlgn="base">
              <a:spcBef>
                <a:spcPct val="0"/>
              </a:spcBef>
              <a:spcAft>
                <a:spcPct val="0"/>
              </a:spcAft>
              <a:defRPr sz="4400">
                <a:latin typeface="Calibri" pitchFamily="34" charset="0"/>
              </a:defRPr>
            </a:lvl6pPr>
            <a:lvl7pPr marL="914400" algn="ctr" fontAlgn="base">
              <a:spcBef>
                <a:spcPct val="0"/>
              </a:spcBef>
              <a:spcAft>
                <a:spcPct val="0"/>
              </a:spcAft>
              <a:defRPr sz="4400">
                <a:latin typeface="Calibri" pitchFamily="34" charset="0"/>
              </a:defRPr>
            </a:lvl7pPr>
            <a:lvl8pPr marL="1371600" algn="ctr" fontAlgn="base">
              <a:spcBef>
                <a:spcPct val="0"/>
              </a:spcBef>
              <a:spcAft>
                <a:spcPct val="0"/>
              </a:spcAft>
              <a:defRPr sz="4400">
                <a:latin typeface="Calibri" pitchFamily="34" charset="0"/>
              </a:defRPr>
            </a:lvl8pPr>
            <a:lvl9pPr marL="1828800" algn="ctr" fontAlgn="base">
              <a:spcBef>
                <a:spcPct val="0"/>
              </a:spcBef>
              <a:spcAft>
                <a:spcPct val="0"/>
              </a:spcAft>
              <a:defRPr sz="4400">
                <a:latin typeface="Calibri" pitchFamily="34" charset="0"/>
              </a:defRPr>
            </a:lvl9pPr>
          </a:lstStyle>
          <a:p>
            <a:r>
              <a:rPr lang="en-US" dirty="0">
                <a:sym typeface="Times New Roman"/>
              </a:rPr>
              <a:t>09 Strategies for Conflict Reduction</a:t>
            </a:r>
            <a:endParaRPr lang="en-US" dirty="0"/>
          </a:p>
        </p:txBody>
      </p:sp>
      <p:cxnSp>
        <p:nvCxnSpPr>
          <p:cNvPr id="30" name="Straight Arrow Connector 29">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2" name="Picture 2" descr="Prospectar clientes para contabilidade: 7 estratégias infalíveis">
            <a:extLst>
              <a:ext uri="{FF2B5EF4-FFF2-40B4-BE49-F238E27FC236}">
                <a16:creationId xmlns:a16="http://schemas.microsoft.com/office/drawing/2014/main" id="{5D3E2253-9DA7-4F31-B06D-3C488DB48D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9" r="26506"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617FE059-AD26-6D4A-EB50-26FDF191EC07}"/>
              </a:ext>
            </a:extLst>
          </p:cNvPr>
          <p:cNvCxnSpPr/>
          <p:nvPr/>
        </p:nvCxnSpPr>
        <p:spPr>
          <a:xfrm>
            <a:off x="798653" y="1805651"/>
            <a:ext cx="411258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4D39633-B46E-9B3D-17CA-2226D921D9BE}"/>
              </a:ext>
            </a:extLst>
          </p:cNvPr>
          <p:cNvSpPr/>
          <p:nvPr/>
        </p:nvSpPr>
        <p:spPr>
          <a:xfrm>
            <a:off x="531567" y="2164035"/>
            <a:ext cx="4576437" cy="3494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C94CF48-D4D9-6D85-153C-D8866230B0AD}"/>
              </a:ext>
            </a:extLst>
          </p:cNvPr>
          <p:cNvSpPr txBox="1"/>
          <p:nvPr/>
        </p:nvSpPr>
        <p:spPr>
          <a:xfrm>
            <a:off x="655320" y="2202407"/>
            <a:ext cx="5440680" cy="1877437"/>
          </a:xfrm>
          <a:prstGeom prst="rect">
            <a:avLst/>
          </a:prstGeom>
          <a:noFill/>
        </p:spPr>
        <p:txBody>
          <a:bodyPr wrap="square">
            <a:spAutoFit/>
          </a:bodyPr>
          <a:lstStyle/>
          <a:p>
            <a:pPr marL="97155">
              <a:buClrTx/>
            </a:pPr>
            <a:r>
              <a:rPr lang="en-US" sz="2800" b="1" dirty="0">
                <a:solidFill>
                  <a:srgbClr val="000000"/>
                </a:solidFill>
                <a:latin typeface="+mj-lt"/>
              </a:rPr>
              <a:t>9. Use of training. </a:t>
            </a:r>
            <a:r>
              <a:rPr lang="en-US" sz="2200" dirty="0">
                <a:solidFill>
                  <a:srgbClr val="000000"/>
                </a:solidFill>
                <a:latin typeface="+mj-lt"/>
              </a:rPr>
              <a:t>The final technique on the continuum is training. Outside training experts are retained on a long-term basis to help groups develop relatively permanent mechanisms for working together.</a:t>
            </a:r>
          </a:p>
        </p:txBody>
      </p:sp>
      <p:sp>
        <p:nvSpPr>
          <p:cNvPr id="11" name="TextBox 10">
            <a:extLst>
              <a:ext uri="{FF2B5EF4-FFF2-40B4-BE49-F238E27FC236}">
                <a16:creationId xmlns:a16="http://schemas.microsoft.com/office/drawing/2014/main" id="{3BB86B08-4697-59DF-69B3-CC4589559A9F}"/>
              </a:ext>
            </a:extLst>
          </p:cNvPr>
          <p:cNvSpPr txBox="1"/>
          <p:nvPr/>
        </p:nvSpPr>
        <p:spPr>
          <a:xfrm>
            <a:off x="655320" y="4193917"/>
            <a:ext cx="5257804" cy="1446550"/>
          </a:xfrm>
          <a:prstGeom prst="rect">
            <a:avLst/>
          </a:prstGeom>
          <a:noFill/>
        </p:spPr>
        <p:txBody>
          <a:bodyPr wrap="square">
            <a:spAutoFit/>
          </a:bodyPr>
          <a:lstStyle/>
          <a:p>
            <a:pPr marL="97155">
              <a:buClrTx/>
            </a:pPr>
            <a:r>
              <a:rPr lang="en-US" sz="2200" dirty="0">
                <a:solidFill>
                  <a:srgbClr val="000000"/>
                </a:solidFill>
                <a:latin typeface="+mj-lt"/>
              </a:rPr>
              <a:t>Structured workshops and training programs can help forge more favorable intergroup attitudes and, as a result, more constructive group behavior.</a:t>
            </a:r>
          </a:p>
        </p:txBody>
      </p:sp>
    </p:spTree>
    <p:extLst>
      <p:ext uri="{BB962C8B-B14F-4D97-AF65-F5344CB8AC3E}">
        <p14:creationId xmlns:p14="http://schemas.microsoft.com/office/powerpoint/2010/main" val="3345844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FABBA501-3969-8E8C-8AE3-D9834909404D}"/>
              </a:ext>
            </a:extLst>
          </p:cNvPr>
          <p:cNvSpPr txBox="1"/>
          <p:nvPr/>
        </p:nvSpPr>
        <p:spPr>
          <a:xfrm>
            <a:off x="937491" y="838336"/>
            <a:ext cx="7345526" cy="805267"/>
          </a:xfrm>
          <a:prstGeom prst="rect">
            <a:avLst/>
          </a:prstGeom>
        </p:spPr>
        <p:txBody>
          <a:bodyPr vert="horz" lIns="91440" tIns="45720" rIns="91440" bIns="45720" rtlCol="0">
            <a:normAutofit/>
          </a:bodyPr>
          <a:lstStyle/>
          <a:p>
            <a:pPr>
              <a:lnSpc>
                <a:spcPct val="90000"/>
              </a:lnSpc>
              <a:spcAft>
                <a:spcPts val="600"/>
              </a:spcAft>
            </a:pPr>
            <a:r>
              <a:rPr lang="en-US" sz="3600" dirty="0"/>
              <a:t>Review &amp; Reflection Questions </a:t>
            </a:r>
          </a:p>
        </p:txBody>
      </p:sp>
      <p:sp>
        <p:nvSpPr>
          <p:cNvPr id="9" name="TextBox 8">
            <a:extLst>
              <a:ext uri="{FF2B5EF4-FFF2-40B4-BE49-F238E27FC236}">
                <a16:creationId xmlns:a16="http://schemas.microsoft.com/office/drawing/2014/main" id="{00388C19-0F47-0DE2-8356-102412B61C3E}"/>
              </a:ext>
            </a:extLst>
          </p:cNvPr>
          <p:cNvSpPr txBox="1"/>
          <p:nvPr/>
        </p:nvSpPr>
        <p:spPr>
          <a:xfrm>
            <a:off x="1548817" y="2262020"/>
            <a:ext cx="9186229" cy="4154984"/>
          </a:xfrm>
          <a:prstGeom prst="rect">
            <a:avLst/>
          </a:prstGeom>
          <a:noFill/>
        </p:spPr>
        <p:txBody>
          <a:bodyPr wrap="square">
            <a:spAutoFit/>
          </a:bodyPr>
          <a:lstStyle/>
          <a:p>
            <a:pPr marL="285750" lvl="0" indent="-285750" algn="l" rtl="0">
              <a:spcBef>
                <a:spcPts val="1200"/>
              </a:spcBef>
              <a:spcAft>
                <a:spcPts val="0"/>
              </a:spcAft>
              <a:buSzPct val="100000"/>
              <a:buChar char="•"/>
            </a:pPr>
            <a:r>
              <a:rPr lang="en-US" sz="2800" dirty="0">
                <a:latin typeface="+mj-lt"/>
              </a:rPr>
              <a:t>Is conflict in groups good or bad? Why?</a:t>
            </a:r>
          </a:p>
          <a:p>
            <a:pPr marL="285750" lvl="0" indent="-285750" algn="l" rtl="0">
              <a:spcBef>
                <a:spcPts val="1200"/>
              </a:spcBef>
              <a:spcAft>
                <a:spcPts val="0"/>
              </a:spcAft>
              <a:buSzPct val="100000"/>
              <a:buChar char="•"/>
            </a:pPr>
            <a:r>
              <a:rPr lang="en-US" sz="2800" dirty="0">
                <a:latin typeface="+mj-lt"/>
              </a:rPr>
              <a:t>Identify the types of conflict and provide examples of each. </a:t>
            </a:r>
          </a:p>
          <a:p>
            <a:pPr marL="285750" lvl="0" indent="-285750" algn="l" rtl="0">
              <a:spcBef>
                <a:spcPts val="1200"/>
              </a:spcBef>
              <a:spcAft>
                <a:spcPts val="0"/>
              </a:spcAft>
              <a:buSzPct val="100000"/>
              <a:buChar char="•"/>
            </a:pPr>
            <a:r>
              <a:rPr lang="en-US" sz="2800" dirty="0">
                <a:latin typeface="+mj-lt"/>
              </a:rPr>
              <a:t>What modes of conflict resolution do you find yourself using when faced with a conflict in a group? </a:t>
            </a:r>
          </a:p>
          <a:p>
            <a:pPr marL="285750" lvl="0" indent="-285750" algn="l" rtl="0">
              <a:spcBef>
                <a:spcPts val="1200"/>
              </a:spcBef>
              <a:spcAft>
                <a:spcPts val="0"/>
              </a:spcAft>
              <a:buSzPct val="100000"/>
              <a:buChar char="•"/>
            </a:pPr>
            <a:r>
              <a:rPr lang="en-US" sz="2800" dirty="0">
                <a:latin typeface="+mj-lt"/>
              </a:rPr>
              <a:t>What modes have you observed at work in your current group? </a:t>
            </a:r>
          </a:p>
          <a:p>
            <a:pPr marL="285750" lvl="0" indent="-285750" algn="l" rtl="0">
              <a:spcBef>
                <a:spcPts val="1200"/>
              </a:spcBef>
              <a:spcAft>
                <a:spcPts val="0"/>
              </a:spcAft>
              <a:buSzPct val="100000"/>
              <a:buChar char="•"/>
            </a:pPr>
            <a:r>
              <a:rPr lang="en-US" sz="2800" dirty="0">
                <a:latin typeface="+mj-lt"/>
              </a:rPr>
              <a:t>What strategies could you use to prevent or reduce conflict in your group?</a:t>
            </a:r>
          </a:p>
        </p:txBody>
      </p:sp>
    </p:spTree>
    <p:extLst>
      <p:ext uri="{BB962C8B-B14F-4D97-AF65-F5344CB8AC3E}">
        <p14:creationId xmlns:p14="http://schemas.microsoft.com/office/powerpoint/2010/main" val="304059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 mẹo để có một buổi hỏi đáp thành công tuyệt vời | AhaSlides"/>
          <p:cNvPicPr>
            <a:picLocks noChangeAspect="1" noChangeArrowheads="1"/>
          </p:cNvPicPr>
          <p:nvPr/>
        </p:nvPicPr>
        <p:blipFill>
          <a:blip r:embed="rId2" cstate="hq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17148" y="512661"/>
            <a:ext cx="9106412" cy="601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9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4" name="Oval 19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5" name="Oval 19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4964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6" name="Oval 19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04DF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Graphical user interface, application&#10;&#10;Description automatically generated">
            <a:extLst>
              <a:ext uri="{FF2B5EF4-FFF2-40B4-BE49-F238E27FC236}">
                <a16:creationId xmlns:a16="http://schemas.microsoft.com/office/drawing/2014/main" id="{CE310BB0-F87D-39F5-6EDF-DFCCABCC4E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2" r="-11" b="2575"/>
          <a:stretch/>
        </p:blipFill>
        <p:spPr bwMode="auto">
          <a:xfrm>
            <a:off x="6492113" y="10"/>
            <a:ext cx="5699887" cy="4059234"/>
          </a:xfrm>
          <a:custGeom>
            <a:avLst/>
            <a:gdLst/>
            <a:ahLst/>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cxnSp>
        <p:nvCxnSpPr>
          <p:cNvPr id="17417" name="Straight Connector 19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0A46C13-546F-A6C7-CC7F-A9690A320829}"/>
              </a:ext>
            </a:extLst>
          </p:cNvPr>
          <p:cNvSpPr/>
          <p:nvPr/>
        </p:nvSpPr>
        <p:spPr>
          <a:xfrm>
            <a:off x="7660640" y="4450080"/>
            <a:ext cx="416560" cy="1889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C544224-5D9E-1B7B-3F1B-22EE02FBCFD0}"/>
              </a:ext>
            </a:extLst>
          </p:cNvPr>
          <p:cNvSpPr txBox="1"/>
          <p:nvPr/>
        </p:nvSpPr>
        <p:spPr>
          <a:xfrm>
            <a:off x="1843738" y="3530138"/>
            <a:ext cx="7712299" cy="2590453"/>
          </a:xfrm>
          <a:prstGeom prst="rect">
            <a:avLst/>
          </a:prstGeom>
          <a:noFill/>
        </p:spPr>
        <p:txBody>
          <a:bodyPr wrap="square">
            <a:spAutoFit/>
          </a:bodyPr>
          <a:lstStyle/>
          <a:p>
            <a:pPr marL="342900" lvl="1" indent="-342900">
              <a:spcBef>
                <a:spcPts val="1080"/>
              </a:spcBef>
              <a:buSzPct val="100000"/>
              <a:buFont typeface="Arial" panose="020B0604020202020204" pitchFamily="34" charset="0"/>
              <a:buChar char="•"/>
            </a:pPr>
            <a:r>
              <a:rPr lang="en-US" sz="2400" dirty="0"/>
              <a:t>First, conflict must be expressed.</a:t>
            </a:r>
          </a:p>
          <a:p>
            <a:pPr marL="342900" lvl="1" indent="-342900">
              <a:spcBef>
                <a:spcPts val="1080"/>
              </a:spcBef>
              <a:buSzPct val="100000"/>
              <a:buFont typeface="Arial" panose="020B0604020202020204" pitchFamily="34" charset="0"/>
              <a:buChar char="•"/>
            </a:pPr>
            <a:r>
              <a:rPr lang="en-US" sz="2400" dirty="0"/>
              <a:t>Second, conflict takes place between or among parties who are interdependent - that is, who need each other to accomplish something.</a:t>
            </a:r>
          </a:p>
          <a:p>
            <a:pPr marL="342900" lvl="1" indent="-342900">
              <a:spcBef>
                <a:spcPts val="1080"/>
              </a:spcBef>
              <a:buSzPct val="100000"/>
              <a:buFont typeface="Arial" panose="020B0604020202020204" pitchFamily="34" charset="0"/>
              <a:buChar char="•"/>
            </a:pPr>
            <a:r>
              <a:rPr lang="en-US" sz="2400" dirty="0"/>
              <a:t>Finally, conflict involves clashes over what people want or over the means for them to achieve it.</a:t>
            </a:r>
          </a:p>
        </p:txBody>
      </p:sp>
      <p:sp>
        <p:nvSpPr>
          <p:cNvPr id="5" name="Oval 4">
            <a:extLst>
              <a:ext uri="{FF2B5EF4-FFF2-40B4-BE49-F238E27FC236}">
                <a16:creationId xmlns:a16="http://schemas.microsoft.com/office/drawing/2014/main" id="{44079FBE-DA21-3C4C-9EE6-F187B7F6302D}"/>
              </a:ext>
            </a:extLst>
          </p:cNvPr>
          <p:cNvSpPr/>
          <p:nvPr/>
        </p:nvSpPr>
        <p:spPr>
          <a:xfrm>
            <a:off x="3136635" y="2395053"/>
            <a:ext cx="1445525" cy="11203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DAF02D-4980-B373-82C8-A84E84D470C5}"/>
              </a:ext>
            </a:extLst>
          </p:cNvPr>
          <p:cNvSpPr/>
          <p:nvPr/>
        </p:nvSpPr>
        <p:spPr>
          <a:xfrm>
            <a:off x="386080" y="497840"/>
            <a:ext cx="2721457" cy="26111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4;p12">
            <a:extLst>
              <a:ext uri="{FF2B5EF4-FFF2-40B4-BE49-F238E27FC236}">
                <a16:creationId xmlns:a16="http://schemas.microsoft.com/office/drawing/2014/main" id="{0C3C5394-E251-2506-123B-C6C76E7FADDC}"/>
              </a:ext>
            </a:extLst>
          </p:cNvPr>
          <p:cNvSpPr txBox="1">
            <a:spLocks/>
          </p:cNvSpPr>
          <p:nvPr/>
        </p:nvSpPr>
        <p:spPr bwMode="auto">
          <a:xfrm>
            <a:off x="1172158" y="1681342"/>
            <a:ext cx="6370475" cy="1848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SzPts val="2760"/>
              <a:buFont typeface="Arial" panose="020B0604020202020204" pitchFamily="34" charset="0"/>
              <a:buNone/>
            </a:pPr>
            <a:r>
              <a:rPr lang="en-US" sz="2400" dirty="0"/>
              <a:t>Conflict is defined as an expressed struggle between interdependent parties over goals which they perceive as incompatible or resources which they perceive to be insufficient </a:t>
            </a:r>
            <a:r>
              <a:rPr lang="en-US" sz="1600" dirty="0"/>
              <a:t>(</a:t>
            </a:r>
            <a:r>
              <a:rPr lang="en-US" sz="1600" dirty="0" err="1"/>
              <a:t>Hocker</a:t>
            </a:r>
            <a:r>
              <a:rPr lang="en-US" sz="1600" dirty="0"/>
              <a:t> &amp; Wilmot, 2001).</a:t>
            </a:r>
            <a:endParaRPr lang="en-US" sz="2400" dirty="0"/>
          </a:p>
        </p:txBody>
      </p:sp>
      <p:sp>
        <p:nvSpPr>
          <p:cNvPr id="17410" name="Rectangle 2">
            <a:extLst>
              <a:ext uri="{FF2B5EF4-FFF2-40B4-BE49-F238E27FC236}">
                <a16:creationId xmlns:a16="http://schemas.microsoft.com/office/drawing/2014/main" id="{ABC5749A-2DA5-4317-982C-CECB56FC4321}"/>
              </a:ext>
            </a:extLst>
          </p:cNvPr>
          <p:cNvSpPr>
            <a:spLocks noGrp="1" noChangeArrowheads="1"/>
          </p:cNvSpPr>
          <p:nvPr>
            <p:ph type="title"/>
          </p:nvPr>
        </p:nvSpPr>
        <p:spPr>
          <a:xfrm>
            <a:off x="1166929" y="631360"/>
            <a:ext cx="5396431" cy="921337"/>
          </a:xfrm>
        </p:spPr>
        <p:txBody>
          <a:bodyPr vert="horz" lIns="91440" tIns="45720" rIns="91440" bIns="45720" rtlCol="0" anchor="ctr">
            <a:noAutofit/>
          </a:bodyPr>
          <a:lstStyle/>
          <a:p>
            <a:pPr algn="l" eaLnBrk="1" hangingPunct="1">
              <a:lnSpc>
                <a:spcPct val="90000"/>
              </a:lnSpc>
              <a:buClr>
                <a:srgbClr val="262626"/>
              </a:buClr>
              <a:buSzPts val="4400"/>
            </a:pPr>
            <a:r>
              <a:rPr lang="en-US" sz="4000" dirty="0"/>
              <a:t>Definitions of Conflict</a:t>
            </a:r>
          </a:p>
        </p:txBody>
      </p:sp>
    </p:spTree>
    <p:extLst>
      <p:ext uri="{BB962C8B-B14F-4D97-AF65-F5344CB8AC3E}">
        <p14:creationId xmlns:p14="http://schemas.microsoft.com/office/powerpoint/2010/main" val="15703771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animEffect transition="in" filter="fade">
                                      <p:cBhvr>
                                        <p:cTn id="14" dur="1000"/>
                                        <p:tgtEl>
                                          <p:spTgt spid="35">
                                            <p:txEl>
                                              <p:pRg st="0" end="0"/>
                                            </p:txEl>
                                          </p:spTgt>
                                        </p:tgtEl>
                                      </p:cBhvr>
                                    </p:animEffect>
                                    <p:anim calcmode="lin" valueType="num">
                                      <p:cBhvr>
                                        <p:cTn id="15"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5">
                                            <p:txEl>
                                              <p:pRg st="1" end="1"/>
                                            </p:txEl>
                                          </p:spTgt>
                                        </p:tgtEl>
                                        <p:attrNameLst>
                                          <p:attrName>style.visibility</p:attrName>
                                        </p:attrNameLst>
                                      </p:cBhvr>
                                      <p:to>
                                        <p:strVal val="visible"/>
                                      </p:to>
                                    </p:set>
                                    <p:animEffect transition="in" filter="fade">
                                      <p:cBhvr>
                                        <p:cTn id="19" dur="1000"/>
                                        <p:tgtEl>
                                          <p:spTgt spid="35">
                                            <p:txEl>
                                              <p:pRg st="1" end="1"/>
                                            </p:txEl>
                                          </p:spTgt>
                                        </p:tgtEl>
                                      </p:cBhvr>
                                    </p:animEffect>
                                    <p:anim calcmode="lin" valueType="num">
                                      <p:cBhvr>
                                        <p:cTn id="20" dur="1000" fill="hold"/>
                                        <p:tgtEl>
                                          <p:spTgt spid="3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xEl>
                                              <p:pRg st="2" end="2"/>
                                            </p:txEl>
                                          </p:spTgt>
                                        </p:tgtEl>
                                        <p:attrNameLst>
                                          <p:attrName>style.visibility</p:attrName>
                                        </p:attrNameLst>
                                      </p:cBhvr>
                                      <p:to>
                                        <p:strVal val="visible"/>
                                      </p:to>
                                    </p:set>
                                    <p:animEffect transition="in" filter="fade">
                                      <p:cBhvr>
                                        <p:cTn id="24" dur="1000"/>
                                        <p:tgtEl>
                                          <p:spTgt spid="35">
                                            <p:txEl>
                                              <p:pRg st="2" end="2"/>
                                            </p:txEl>
                                          </p:spTgt>
                                        </p:tgtEl>
                                      </p:cBhvr>
                                    </p:animEffect>
                                    <p:anim calcmode="lin" valueType="num">
                                      <p:cBhvr>
                                        <p:cTn id="25" dur="1000" fill="hold"/>
                                        <p:tgtEl>
                                          <p:spTgt spid="3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1113810" y="1206676"/>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2"/>
          <a:srcRect l="20411" t="17384" r="18734" b="9030"/>
          <a:stretch/>
        </p:blipFill>
        <p:spPr>
          <a:xfrm>
            <a:off x="5922492" y="1508944"/>
            <a:ext cx="5536001" cy="3765456"/>
          </a:xfrm>
          <a:prstGeom prst="rect">
            <a:avLst/>
          </a:prstGeom>
        </p:spPr>
      </p:pic>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E52CF0C-D7E5-9F23-2853-451ABC807072}"/>
              </a:ext>
            </a:extLst>
          </p:cNvPr>
          <p:cNvSpPr txBox="1"/>
          <p:nvPr/>
        </p:nvSpPr>
        <p:spPr>
          <a:xfrm>
            <a:off x="6095999" y="5464159"/>
            <a:ext cx="5406418" cy="461665"/>
          </a:xfrm>
          <a:prstGeom prst="rect">
            <a:avLst/>
          </a:prstGeom>
          <a:noFill/>
        </p:spPr>
        <p:txBody>
          <a:bodyPr wrap="square">
            <a:spAutoFit/>
          </a:bodyPr>
          <a:lstStyle/>
          <a:p>
            <a:r>
              <a:rPr lang="en-US" sz="1200" b="0" i="0" u="none" strike="noStrike" baseline="0" dirty="0">
                <a:solidFill>
                  <a:srgbClr val="000000"/>
                </a:solidFill>
                <a:latin typeface="+mj-lt"/>
              </a:rPr>
              <a:t>The Relationship Between Conflict Intensity and Outcomes. Adapted from Brown (1986). (Credit: Rice University/OpenStax/CC BY-NC-SA 4.0) </a:t>
            </a:r>
            <a:endParaRPr lang="en-US" sz="1200" dirty="0">
              <a:latin typeface="+mj-lt"/>
            </a:endParaRPr>
          </a:p>
        </p:txBody>
      </p:sp>
      <p:sp>
        <p:nvSpPr>
          <p:cNvPr id="36" name="TextBox 35">
            <a:extLst>
              <a:ext uri="{FF2B5EF4-FFF2-40B4-BE49-F238E27FC236}">
                <a16:creationId xmlns:a16="http://schemas.microsoft.com/office/drawing/2014/main" id="{B52831FA-04C2-A6BD-C290-DB003BF71188}"/>
              </a:ext>
            </a:extLst>
          </p:cNvPr>
          <p:cNvSpPr txBox="1"/>
          <p:nvPr/>
        </p:nvSpPr>
        <p:spPr>
          <a:xfrm>
            <a:off x="1113810" y="2995069"/>
            <a:ext cx="4273016" cy="3108543"/>
          </a:xfrm>
          <a:prstGeom prst="rect">
            <a:avLst/>
          </a:prstGeom>
          <a:noFill/>
        </p:spPr>
        <p:txBody>
          <a:bodyPr wrap="square">
            <a:spAutoFit/>
          </a:bodyPr>
          <a:lstStyle/>
          <a:p>
            <a:pPr marL="457200" indent="-457200">
              <a:buFont typeface="Arial" panose="020B0604020202020204" pitchFamily="34" charset="0"/>
              <a:buChar char="•"/>
            </a:pPr>
            <a:r>
              <a:rPr lang="en-US" sz="2800" b="0" i="0" u="none" strike="noStrike" baseline="0" dirty="0">
                <a:solidFill>
                  <a:srgbClr val="000000"/>
                </a:solidFill>
                <a:latin typeface="+mj-lt"/>
              </a:rPr>
              <a:t>Conflict can stimulate innovation and change.</a:t>
            </a:r>
          </a:p>
          <a:p>
            <a:pPr marL="457200" indent="-457200">
              <a:buFont typeface="Arial" panose="020B0604020202020204" pitchFamily="34" charset="0"/>
              <a:buChar char="•"/>
            </a:pPr>
            <a:endParaRPr lang="en-US" sz="2800" b="0" i="0" u="none" strike="noStrike" baseline="0" dirty="0">
              <a:solidFill>
                <a:srgbClr val="000000"/>
              </a:solidFill>
              <a:latin typeface="+mj-lt"/>
            </a:endParaRPr>
          </a:p>
          <a:p>
            <a:pPr marL="457200" indent="-457200">
              <a:buFont typeface="Arial" panose="020B0604020202020204" pitchFamily="34" charset="0"/>
              <a:buChar char="•"/>
            </a:pPr>
            <a:r>
              <a:rPr lang="en-US" sz="2800" b="0" i="0" u="none" strike="noStrike" baseline="0" dirty="0">
                <a:solidFill>
                  <a:srgbClr val="000000"/>
                </a:solidFill>
                <a:latin typeface="+mj-lt"/>
              </a:rPr>
              <a:t>Conflict can help individuals and group members grow and develop self-identities. </a:t>
            </a:r>
            <a:endParaRPr lang="en-US" sz="2800" dirty="0">
              <a:latin typeface="+mj-lt"/>
            </a:endParaRPr>
          </a:p>
        </p:txBody>
      </p:sp>
    </p:spTree>
    <p:extLst>
      <p:ext uri="{BB962C8B-B14F-4D97-AF65-F5344CB8AC3E}">
        <p14:creationId xmlns:p14="http://schemas.microsoft.com/office/powerpoint/2010/main" val="277957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anim calcmode="lin" valueType="num">
                                      <p:cBhvr>
                                        <p:cTn id="8"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animEffect transition="in" filter="fade">
                                      <p:cBhvr>
                                        <p:cTn id="14" dur="1000"/>
                                        <p:tgtEl>
                                          <p:spTgt spid="36">
                                            <p:txEl>
                                              <p:pRg st="2" end="2"/>
                                            </p:txEl>
                                          </p:spTgt>
                                        </p:tgtEl>
                                      </p:cBhvr>
                                    </p:animEffect>
                                    <p:anim calcmode="lin" valueType="num">
                                      <p:cBhvr>
                                        <p:cTn id="15" dur="1000" fill="hold"/>
                                        <p:tgtEl>
                                          <p:spTgt spid="3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219;p13">
            <a:extLst>
              <a:ext uri="{FF2B5EF4-FFF2-40B4-BE49-F238E27FC236}">
                <a16:creationId xmlns:a16="http://schemas.microsoft.com/office/drawing/2014/main" id="{CB8CD833-E15B-622B-3E48-5B833035CDA7}"/>
              </a:ext>
            </a:extLst>
          </p:cNvPr>
          <p:cNvSpPr txBox="1">
            <a:spLocks/>
          </p:cNvSpPr>
          <p:nvPr/>
        </p:nvSpPr>
        <p:spPr>
          <a:xfrm>
            <a:off x="999354" y="798654"/>
            <a:ext cx="4036334" cy="2387600"/>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ct val="100000"/>
            </a:pPr>
            <a:r>
              <a:rPr lang="en-US" sz="3600" kern="1200" dirty="0">
                <a:solidFill>
                  <a:schemeClr val="tx1"/>
                </a:solidFill>
                <a:latin typeface="+mn-lt"/>
                <a:ea typeface="+mj-ea"/>
                <a:cs typeface="+mj-cs"/>
              </a:rPr>
              <a:t>The Positive and Negative Sides of Conflict</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1AB757C6-8991-4F5B-EBD8-66F8477484FB}"/>
              </a:ext>
            </a:extLst>
          </p:cNvPr>
          <p:cNvGrpSpPr/>
          <p:nvPr/>
        </p:nvGrpSpPr>
        <p:grpSpPr>
          <a:xfrm>
            <a:off x="999354" y="2660608"/>
            <a:ext cx="4309604" cy="3470271"/>
            <a:chOff x="5922492" y="1508944"/>
            <a:chExt cx="5579925" cy="4493187"/>
          </a:xfrm>
        </p:grpSpPr>
        <p:pic>
          <p:nvPicPr>
            <p:cNvPr id="18" name="Picture 17">
              <a:extLst>
                <a:ext uri="{FF2B5EF4-FFF2-40B4-BE49-F238E27FC236}">
                  <a16:creationId xmlns:a16="http://schemas.microsoft.com/office/drawing/2014/main" id="{18E88808-43FA-617F-CB59-6A2F12B195D6}"/>
                </a:ext>
              </a:extLst>
            </p:cNvPr>
            <p:cNvPicPr>
              <a:picLocks noChangeAspect="1"/>
            </p:cNvPicPr>
            <p:nvPr/>
          </p:nvPicPr>
          <p:blipFill rotWithShape="1">
            <a:blip r:embed="rId2"/>
            <a:srcRect l="20411" t="17384" r="18734" b="9030"/>
            <a:stretch/>
          </p:blipFill>
          <p:spPr>
            <a:xfrm>
              <a:off x="5922492" y="1508944"/>
              <a:ext cx="5536001" cy="3765456"/>
            </a:xfrm>
            <a:prstGeom prst="rect">
              <a:avLst/>
            </a:prstGeom>
          </p:spPr>
        </p:pic>
        <p:sp>
          <p:nvSpPr>
            <p:cNvPr id="30" name="TextBox 29">
              <a:extLst>
                <a:ext uri="{FF2B5EF4-FFF2-40B4-BE49-F238E27FC236}">
                  <a16:creationId xmlns:a16="http://schemas.microsoft.com/office/drawing/2014/main" id="{4E52CF0C-D7E5-9F23-2853-451ABC807072}"/>
                </a:ext>
              </a:extLst>
            </p:cNvPr>
            <p:cNvSpPr txBox="1"/>
            <p:nvPr/>
          </p:nvSpPr>
          <p:spPr>
            <a:xfrm>
              <a:off x="6096000" y="5464159"/>
              <a:ext cx="5406417" cy="537972"/>
            </a:xfrm>
            <a:prstGeom prst="rect">
              <a:avLst/>
            </a:prstGeom>
            <a:noFill/>
          </p:spPr>
          <p:txBody>
            <a:bodyPr wrap="square">
              <a:spAutoFit/>
            </a:bodyPr>
            <a:lstStyle/>
            <a:p>
              <a:r>
                <a:rPr lang="en-US" sz="1050" b="0" i="0" u="none" strike="noStrike" baseline="0" dirty="0">
                  <a:solidFill>
                    <a:srgbClr val="000000"/>
                  </a:solidFill>
                  <a:latin typeface="+mj-lt"/>
                </a:rPr>
                <a:t>The Relationship Between Conflict Intensity and Outcomes. Adapted from Brown (1986). (Credit: Rice University/OpenStax/CC BY-NC-SA 4.0) </a:t>
              </a:r>
              <a:endParaRPr lang="en-US" sz="1050" dirty="0">
                <a:latin typeface="+mj-lt"/>
              </a:endParaRPr>
            </a:p>
          </p:txBody>
        </p:sp>
      </p:grpSp>
      <p:sp>
        <p:nvSpPr>
          <p:cNvPr id="15" name="TextBox 14">
            <a:extLst>
              <a:ext uri="{FF2B5EF4-FFF2-40B4-BE49-F238E27FC236}">
                <a16:creationId xmlns:a16="http://schemas.microsoft.com/office/drawing/2014/main" id="{551AF3E1-C5A9-0FBC-30B7-FCDAF3489870}"/>
              </a:ext>
            </a:extLst>
          </p:cNvPr>
          <p:cNvSpPr txBox="1"/>
          <p:nvPr/>
        </p:nvSpPr>
        <p:spPr>
          <a:xfrm>
            <a:off x="5925156" y="1012636"/>
            <a:ext cx="5575964" cy="4832092"/>
          </a:xfrm>
          <a:prstGeom prst="rect">
            <a:avLst/>
          </a:prstGeom>
          <a:noFill/>
        </p:spPr>
        <p:txBody>
          <a:bodyPr wrap="square">
            <a:spAutoFit/>
          </a:bodyPr>
          <a:lstStyle/>
          <a:p>
            <a:pPr marL="342900" indent="-342900">
              <a:buFont typeface="Arial" panose="020B0604020202020204" pitchFamily="34" charset="0"/>
              <a:buChar char="•"/>
            </a:pPr>
            <a:r>
              <a:rPr lang="en-US" sz="2200" b="0" u="none" strike="noStrike" baseline="0" dirty="0">
                <a:solidFill>
                  <a:srgbClr val="000000"/>
                </a:solidFill>
                <a:latin typeface="+mj-lt"/>
              </a:rPr>
              <a:t>Conflict, which aims at a resolution of tension between antagonists, is likely to have </a:t>
            </a:r>
            <a:r>
              <a:rPr lang="en-US" sz="2200" b="1" u="none" strike="noStrike" baseline="0" dirty="0">
                <a:solidFill>
                  <a:srgbClr val="000000"/>
                </a:solidFill>
                <a:latin typeface="+mj-lt"/>
              </a:rPr>
              <a:t>stabilizing and integrative functions</a:t>
            </a:r>
            <a:r>
              <a:rPr lang="en-US" sz="2200" b="0" u="none" strike="noStrike" baseline="0" dirty="0">
                <a:solidFill>
                  <a:srgbClr val="000000"/>
                </a:solidFill>
                <a:latin typeface="+mj-lt"/>
              </a:rPr>
              <a:t> for the relationship.</a:t>
            </a:r>
          </a:p>
          <a:p>
            <a:pPr marL="342900" indent="-342900">
              <a:buFont typeface="Arial" panose="020B0604020202020204" pitchFamily="34" charset="0"/>
              <a:buChar char="•"/>
            </a:pPr>
            <a:r>
              <a:rPr lang="en-US" sz="2200" b="0" u="none" strike="noStrike" baseline="0" dirty="0">
                <a:solidFill>
                  <a:srgbClr val="000000"/>
                </a:solidFill>
                <a:latin typeface="+mj-lt"/>
              </a:rPr>
              <a:t>By </a:t>
            </a:r>
            <a:r>
              <a:rPr lang="en-US" sz="2200" b="1" u="none" strike="noStrike" baseline="0" dirty="0">
                <a:solidFill>
                  <a:srgbClr val="000000"/>
                </a:solidFill>
                <a:latin typeface="+mj-lt"/>
              </a:rPr>
              <a:t>permitting immediate and direct expression</a:t>
            </a:r>
            <a:r>
              <a:rPr lang="en-US" sz="2200" b="0" u="none" strike="noStrike" baseline="0" dirty="0">
                <a:solidFill>
                  <a:srgbClr val="000000"/>
                </a:solidFill>
                <a:latin typeface="+mj-lt"/>
              </a:rPr>
              <a:t> of rival claims, such social systems can readjust their structures by </a:t>
            </a:r>
            <a:r>
              <a:rPr lang="en-US" sz="2200" b="1" u="none" strike="noStrike" baseline="0" dirty="0">
                <a:solidFill>
                  <a:srgbClr val="000000"/>
                </a:solidFill>
                <a:latin typeface="+mj-lt"/>
              </a:rPr>
              <a:t>eliminating their sources of dissatisfaction</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 multiple conflicts which they experience may serve to </a:t>
            </a:r>
            <a:r>
              <a:rPr lang="en-US" sz="2200" b="1" u="none" strike="noStrike" baseline="0" dirty="0">
                <a:solidFill>
                  <a:srgbClr val="000000"/>
                </a:solidFill>
                <a:latin typeface="+mj-lt"/>
              </a:rPr>
              <a:t>eliminate the causes for dissociation and to reestablish unity</a:t>
            </a:r>
            <a:r>
              <a:rPr lang="en-US" sz="2200" b="0" u="none" strike="noStrike" baseline="0" dirty="0">
                <a:solidFill>
                  <a:srgbClr val="000000"/>
                </a:solidFill>
                <a:latin typeface="+mj-lt"/>
              </a:rPr>
              <a:t>.</a:t>
            </a:r>
          </a:p>
          <a:p>
            <a:pPr marL="342900" indent="-342900">
              <a:buFont typeface="Arial" panose="020B0604020202020204" pitchFamily="34" charset="0"/>
              <a:buChar char="•"/>
            </a:pPr>
            <a:r>
              <a:rPr lang="en-US" sz="2200" b="0" u="none" strike="noStrike" baseline="0" dirty="0">
                <a:solidFill>
                  <a:srgbClr val="000000"/>
                </a:solidFill>
                <a:latin typeface="+mj-lt"/>
              </a:rPr>
              <a:t>These systems avail themselves, through the toleration and institutionalization of conflict, of an important stabilizing mechanism. </a:t>
            </a:r>
            <a:endParaRPr lang="en-US" sz="2200" dirty="0">
              <a:latin typeface="+mj-lt"/>
            </a:endParaRPr>
          </a:p>
        </p:txBody>
      </p:sp>
    </p:spTree>
    <p:extLst>
      <p:ext uri="{BB962C8B-B14F-4D97-AF65-F5344CB8AC3E}">
        <p14:creationId xmlns:p14="http://schemas.microsoft.com/office/powerpoint/2010/main" val="211088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25;p14">
            <a:extLst>
              <a:ext uri="{FF2B5EF4-FFF2-40B4-BE49-F238E27FC236}">
                <a16:creationId xmlns:a16="http://schemas.microsoft.com/office/drawing/2014/main" id="{D0537E89-0C58-46D8-C362-C4611095BAA4}"/>
              </a:ext>
            </a:extLst>
          </p:cNvPr>
          <p:cNvSpPr txBox="1">
            <a:spLocks/>
          </p:cNvSpPr>
          <p:nvPr/>
        </p:nvSpPr>
        <p:spPr>
          <a:xfrm>
            <a:off x="982639" y="1080198"/>
            <a:ext cx="4613300" cy="846744"/>
          </a:xfrm>
          <a:prstGeom prst="rect">
            <a:avLst/>
          </a:prstGeom>
        </p:spPr>
        <p:txBody>
          <a:bodyPr spcFirstLastPara="1"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dirty="0"/>
              <a:t>Types of Conflict </a:t>
            </a:r>
          </a:p>
        </p:txBody>
      </p:sp>
      <p:sp>
        <p:nvSpPr>
          <p:cNvPr id="31" name="Rectangle 3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ould You Embrace or Avoid Conflict in the Workplace? - Best Practice">
            <a:extLst>
              <a:ext uri="{FF2B5EF4-FFF2-40B4-BE49-F238E27FC236}">
                <a16:creationId xmlns:a16="http://schemas.microsoft.com/office/drawing/2014/main" id="{21F08AAF-B76B-9C5A-5285-B0484EA3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34" r="16991" b="-6"/>
          <a:stretch/>
        </p:blipFill>
        <p:spPr bwMode="auto">
          <a:xfrm>
            <a:off x="6453199"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xtLst>
            <a:ext uri="{909E8E84-426E-40DD-AFC4-6F175D3DCCD1}">
              <a14:hiddenFill xmlns:a14="http://schemas.microsoft.com/office/drawing/2010/main">
                <a:solidFill>
                  <a:srgbClr val="FFFFFF"/>
                </a:solidFill>
              </a14:hiddenFill>
            </a:ext>
          </a:extLst>
        </p:spPr>
      </p:pic>
      <p:sp>
        <p:nvSpPr>
          <p:cNvPr id="30" name="Google Shape;226;p14">
            <a:extLst>
              <a:ext uri="{FF2B5EF4-FFF2-40B4-BE49-F238E27FC236}">
                <a16:creationId xmlns:a16="http://schemas.microsoft.com/office/drawing/2014/main" id="{E8EA8D7F-EEA2-1183-2FE4-6CD006341C3D}"/>
              </a:ext>
            </a:extLst>
          </p:cNvPr>
          <p:cNvSpPr txBox="1">
            <a:spLocks/>
          </p:cNvSpPr>
          <p:nvPr/>
        </p:nvSpPr>
        <p:spPr>
          <a:xfrm>
            <a:off x="982639" y="2194420"/>
            <a:ext cx="5205700" cy="3318936"/>
          </a:xfrm>
          <a:prstGeom prst="rect">
            <a:avLst/>
          </a:prstGeom>
          <a:noFill/>
          <a:ln>
            <a:noFill/>
          </a:ln>
        </p:spPr>
        <p:txBody>
          <a:bodyPr spcFirstLastPara="1" wrap="square" lIns="91425" tIns="45700" rIns="91425" bIns="45700" anchor="t"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ct val="100000"/>
            </a:pPr>
            <a:r>
              <a:rPr lang="en-US" sz="3600" dirty="0">
                <a:latin typeface="+mj-lt"/>
              </a:rPr>
              <a:t>Conflicts of substance</a:t>
            </a:r>
          </a:p>
          <a:p>
            <a:pPr marL="285750" indent="-285750">
              <a:spcBef>
                <a:spcPts val="1080"/>
              </a:spcBef>
              <a:buClr>
                <a:schemeClr val="accent2"/>
              </a:buClr>
              <a:buSzPct val="100000"/>
            </a:pPr>
            <a:r>
              <a:rPr lang="en-US" sz="3600" dirty="0">
                <a:latin typeface="+mj-lt"/>
              </a:rPr>
              <a:t>Conflicts of value </a:t>
            </a:r>
          </a:p>
          <a:p>
            <a:pPr marL="285750" indent="-285750">
              <a:spcBef>
                <a:spcPts val="1080"/>
              </a:spcBef>
              <a:buClr>
                <a:schemeClr val="accent2"/>
              </a:buClr>
              <a:buSzPct val="100000"/>
            </a:pPr>
            <a:r>
              <a:rPr lang="en-US" sz="3600" dirty="0">
                <a:latin typeface="+mj-lt"/>
              </a:rPr>
              <a:t>Conflicts of process</a:t>
            </a:r>
          </a:p>
          <a:p>
            <a:pPr marL="285750" indent="-285750">
              <a:spcBef>
                <a:spcPts val="1080"/>
              </a:spcBef>
              <a:buClr>
                <a:schemeClr val="accent2"/>
              </a:buClr>
              <a:buSzPct val="100000"/>
            </a:pPr>
            <a:r>
              <a:rPr lang="en-US" sz="3600" dirty="0">
                <a:latin typeface="+mj-lt"/>
              </a:rPr>
              <a:t>Conflicts of misperceived differences </a:t>
            </a:r>
          </a:p>
          <a:p>
            <a:pPr marL="285750" indent="-285750">
              <a:spcBef>
                <a:spcPts val="1080"/>
              </a:spcBef>
              <a:buClr>
                <a:schemeClr val="accent2"/>
              </a:buClr>
              <a:buSzPct val="100000"/>
            </a:pPr>
            <a:r>
              <a:rPr lang="en-US" sz="3600" dirty="0">
                <a:latin typeface="+mj-lt"/>
              </a:rPr>
              <a:t>Relationship conflicts</a:t>
            </a:r>
          </a:p>
        </p:txBody>
      </p:sp>
    </p:spTree>
    <p:extLst>
      <p:ext uri="{BB962C8B-B14F-4D97-AF65-F5344CB8AC3E}">
        <p14:creationId xmlns:p14="http://schemas.microsoft.com/office/powerpoint/2010/main" val="188820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0">
                                            <p:txEl>
                                              <p:pRg st="1" end="1"/>
                                            </p:txEl>
                                          </p:spTgt>
                                        </p:tgtEl>
                                        <p:attrNameLst>
                                          <p:attrName>style.visibility</p:attrName>
                                        </p:attrNameLst>
                                      </p:cBhvr>
                                      <p:to>
                                        <p:strVal val="visible"/>
                                      </p:to>
                                    </p:set>
                                    <p:animEffect transition="in" filter="fade">
                                      <p:cBhvr>
                                        <p:cTn id="14" dur="1000"/>
                                        <p:tgtEl>
                                          <p:spTgt spid="30">
                                            <p:txEl>
                                              <p:pRg st="1" end="1"/>
                                            </p:txEl>
                                          </p:spTgt>
                                        </p:tgtEl>
                                      </p:cBhvr>
                                    </p:animEffect>
                                    <p:anim calcmode="lin" valueType="num">
                                      <p:cBhvr>
                                        <p:cTn id="15"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animEffect transition="in" filter="fade">
                                      <p:cBhvr>
                                        <p:cTn id="21" dur="1000"/>
                                        <p:tgtEl>
                                          <p:spTgt spid="30">
                                            <p:txEl>
                                              <p:pRg st="2" end="2"/>
                                            </p:txEl>
                                          </p:spTgt>
                                        </p:tgtEl>
                                      </p:cBhvr>
                                    </p:animEffect>
                                    <p:anim calcmode="lin" valueType="num">
                                      <p:cBhvr>
                                        <p:cTn id="22" dur="1000" fill="hold"/>
                                        <p:tgtEl>
                                          <p:spTgt spid="3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xEl>
                                              <p:pRg st="3" end="3"/>
                                            </p:txEl>
                                          </p:spTgt>
                                        </p:tgtEl>
                                        <p:attrNameLst>
                                          <p:attrName>style.visibility</p:attrName>
                                        </p:attrNameLst>
                                      </p:cBhvr>
                                      <p:to>
                                        <p:strVal val="visible"/>
                                      </p:to>
                                    </p:set>
                                    <p:animEffect transition="in" filter="fade">
                                      <p:cBhvr>
                                        <p:cTn id="28" dur="1000"/>
                                        <p:tgtEl>
                                          <p:spTgt spid="30">
                                            <p:txEl>
                                              <p:pRg st="3" end="3"/>
                                            </p:txEl>
                                          </p:spTgt>
                                        </p:tgtEl>
                                      </p:cBhvr>
                                    </p:animEffect>
                                    <p:anim calcmode="lin" valueType="num">
                                      <p:cBhvr>
                                        <p:cTn id="29" dur="1000" fill="hold"/>
                                        <p:tgtEl>
                                          <p:spTgt spid="3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0">
                                            <p:txEl>
                                              <p:pRg st="4" end="4"/>
                                            </p:txEl>
                                          </p:spTgt>
                                        </p:tgtEl>
                                        <p:attrNameLst>
                                          <p:attrName>style.visibility</p:attrName>
                                        </p:attrNameLst>
                                      </p:cBhvr>
                                      <p:to>
                                        <p:strVal val="visible"/>
                                      </p:to>
                                    </p:set>
                                    <p:animEffect transition="in" filter="fade">
                                      <p:cBhvr>
                                        <p:cTn id="35" dur="1000"/>
                                        <p:tgtEl>
                                          <p:spTgt spid="30">
                                            <p:txEl>
                                              <p:pRg st="4" end="4"/>
                                            </p:txEl>
                                          </p:spTgt>
                                        </p:tgtEl>
                                      </p:cBhvr>
                                    </p:animEffect>
                                    <p:anim calcmode="lin" valueType="num">
                                      <p:cBhvr>
                                        <p:cTn id="36" dur="1000" fill="hold"/>
                                        <p:tgtEl>
                                          <p:spTgt spid="3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1;p15">
            <a:extLst>
              <a:ext uri="{FF2B5EF4-FFF2-40B4-BE49-F238E27FC236}">
                <a16:creationId xmlns:a16="http://schemas.microsoft.com/office/drawing/2014/main" id="{9120869E-831A-08FB-B660-5921BF79097E}"/>
              </a:ext>
            </a:extLst>
          </p:cNvPr>
          <p:cNvSpPr txBox="1">
            <a:spLocks/>
          </p:cNvSpPr>
          <p:nvPr/>
        </p:nvSpPr>
        <p:spPr>
          <a:xfrm>
            <a:off x="1152324" y="553119"/>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262626"/>
              </a:buClr>
              <a:buSzPts val="4400"/>
              <a:buFont typeface="Arial"/>
              <a:buNone/>
            </a:pPr>
            <a:r>
              <a:rPr lang="en-US" sz="3600" dirty="0"/>
              <a:t>A Model of the Conflict Process</a:t>
            </a:r>
          </a:p>
        </p:txBody>
      </p:sp>
      <p:graphicFrame>
        <p:nvGraphicFramePr>
          <p:cNvPr id="3" name="Diagram 2">
            <a:extLst>
              <a:ext uri="{FF2B5EF4-FFF2-40B4-BE49-F238E27FC236}">
                <a16:creationId xmlns:a16="http://schemas.microsoft.com/office/drawing/2014/main" id="{7FAEDD06-CC93-90AB-A9E3-37F01EFB880D}"/>
              </a:ext>
            </a:extLst>
          </p:cNvPr>
          <p:cNvGraphicFramePr/>
          <p:nvPr>
            <p:extLst>
              <p:ext uri="{D42A27DB-BD31-4B8C-83A1-F6EECF244321}">
                <p14:modId xmlns:p14="http://schemas.microsoft.com/office/powerpoint/2010/main" val="386479969"/>
              </p:ext>
            </p:extLst>
          </p:nvPr>
        </p:nvGraphicFramePr>
        <p:xfrm>
          <a:off x="1152324" y="1320800"/>
          <a:ext cx="9751028" cy="4817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75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graphicEl>
                                              <a:dgm id="{0215F7A8-6DFE-462B-AD0A-D21E1D2EAB77}"/>
                                            </p:graphicEl>
                                          </p:spTgt>
                                        </p:tgtEl>
                                        <p:attrNameLst>
                                          <p:attrName>style.visibility</p:attrName>
                                        </p:attrNameLst>
                                      </p:cBhvr>
                                      <p:to>
                                        <p:strVal val="visible"/>
                                      </p:to>
                                    </p:set>
                                    <p:animEffect transition="in" filter="fade">
                                      <p:cBhvr>
                                        <p:cTn id="7" dur="1000"/>
                                        <p:tgtEl>
                                          <p:spTgt spid="3">
                                            <p:graphicEl>
                                              <a:dgm id="{0215F7A8-6DFE-462B-AD0A-D21E1D2EAB77}"/>
                                            </p:graphicEl>
                                          </p:spTgt>
                                        </p:tgtEl>
                                      </p:cBhvr>
                                    </p:animEffect>
                                    <p:anim calcmode="lin" valueType="num">
                                      <p:cBhvr>
                                        <p:cTn id="8" dur="1000" fill="hold"/>
                                        <p:tgtEl>
                                          <p:spTgt spid="3">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3">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graphicEl>
                                              <a:dgm id="{67AB1A8B-639A-4A6D-85F2-714A8617ACA1}"/>
                                            </p:graphicEl>
                                          </p:spTgt>
                                        </p:tgtEl>
                                        <p:attrNameLst>
                                          <p:attrName>style.visibility</p:attrName>
                                        </p:attrNameLst>
                                      </p:cBhvr>
                                      <p:to>
                                        <p:strVal val="visible"/>
                                      </p:to>
                                    </p:set>
                                    <p:animEffect transition="in" filter="fade">
                                      <p:cBhvr>
                                        <p:cTn id="14" dur="1000"/>
                                        <p:tgtEl>
                                          <p:spTgt spid="3">
                                            <p:graphicEl>
                                              <a:dgm id="{67AB1A8B-639A-4A6D-85F2-714A8617ACA1}"/>
                                            </p:graphicEl>
                                          </p:spTgt>
                                        </p:tgtEl>
                                      </p:cBhvr>
                                    </p:animEffect>
                                    <p:anim calcmode="lin" valueType="num">
                                      <p:cBhvr>
                                        <p:cTn id="15" dur="1000" fill="hold"/>
                                        <p:tgtEl>
                                          <p:spTgt spid="3">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16" dur="1000" fill="hold"/>
                                        <p:tgtEl>
                                          <p:spTgt spid="3">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graphicEl>
                                              <a:dgm id="{B2C95029-C3C0-480C-805E-C53C64269C12}"/>
                                            </p:graphicEl>
                                          </p:spTgt>
                                        </p:tgtEl>
                                        <p:attrNameLst>
                                          <p:attrName>style.visibility</p:attrName>
                                        </p:attrNameLst>
                                      </p:cBhvr>
                                      <p:to>
                                        <p:strVal val="visible"/>
                                      </p:to>
                                    </p:set>
                                    <p:animEffect transition="in" filter="fade">
                                      <p:cBhvr>
                                        <p:cTn id="21" dur="1000"/>
                                        <p:tgtEl>
                                          <p:spTgt spid="3">
                                            <p:graphicEl>
                                              <a:dgm id="{B2C95029-C3C0-480C-805E-C53C64269C12}"/>
                                            </p:graphicEl>
                                          </p:spTgt>
                                        </p:tgtEl>
                                      </p:cBhvr>
                                    </p:animEffect>
                                    <p:anim calcmode="lin" valueType="num">
                                      <p:cBhvr>
                                        <p:cTn id="22" dur="1000" fill="hold"/>
                                        <p:tgtEl>
                                          <p:spTgt spid="3">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23" dur="1000" fill="hold"/>
                                        <p:tgtEl>
                                          <p:spTgt spid="3">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graphicEl>
                                              <a:dgm id="{7A2F5B20-1168-4DC3-8E61-19376107CEEF}"/>
                                            </p:graphicEl>
                                          </p:spTgt>
                                        </p:tgtEl>
                                        <p:attrNameLst>
                                          <p:attrName>style.visibility</p:attrName>
                                        </p:attrNameLst>
                                      </p:cBhvr>
                                      <p:to>
                                        <p:strVal val="visible"/>
                                      </p:to>
                                    </p:set>
                                    <p:animEffect transition="in" filter="fade">
                                      <p:cBhvr>
                                        <p:cTn id="28" dur="1000"/>
                                        <p:tgtEl>
                                          <p:spTgt spid="3">
                                            <p:graphicEl>
                                              <a:dgm id="{7A2F5B20-1168-4DC3-8E61-19376107CEEF}"/>
                                            </p:graphicEl>
                                          </p:spTgt>
                                        </p:tgtEl>
                                      </p:cBhvr>
                                    </p:animEffect>
                                    <p:anim calcmode="lin" valueType="num">
                                      <p:cBhvr>
                                        <p:cTn id="29" dur="1000" fill="hold"/>
                                        <p:tgtEl>
                                          <p:spTgt spid="3">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0" dur="1000" fill="hold"/>
                                        <p:tgtEl>
                                          <p:spTgt spid="3">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graphicEl>
                                              <a:dgm id="{00E25CF1-091D-42CE-BE5A-EBB5EDF1CF8A}"/>
                                            </p:graphicEl>
                                          </p:spTgt>
                                        </p:tgtEl>
                                        <p:attrNameLst>
                                          <p:attrName>style.visibility</p:attrName>
                                        </p:attrNameLst>
                                      </p:cBhvr>
                                      <p:to>
                                        <p:strVal val="visible"/>
                                      </p:to>
                                    </p:set>
                                    <p:animEffect transition="in" filter="fade">
                                      <p:cBhvr>
                                        <p:cTn id="35" dur="1000"/>
                                        <p:tgtEl>
                                          <p:spTgt spid="3">
                                            <p:graphicEl>
                                              <a:dgm id="{00E25CF1-091D-42CE-BE5A-EBB5EDF1CF8A}"/>
                                            </p:graphicEl>
                                          </p:spTgt>
                                        </p:tgtEl>
                                      </p:cBhvr>
                                    </p:animEffect>
                                    <p:anim calcmode="lin" valueType="num">
                                      <p:cBhvr>
                                        <p:cTn id="36" dur="1000" fill="hold"/>
                                        <p:tgtEl>
                                          <p:spTgt spid="3">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37" dur="1000" fill="hold"/>
                                        <p:tgtEl>
                                          <p:spTgt spid="3">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2183757" y="391074"/>
            <a:ext cx="7824486" cy="130386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3600" dirty="0"/>
              <a:t>A Model of the Conflict Process</a:t>
            </a:r>
          </a:p>
        </p:txBody>
      </p:sp>
      <p:graphicFrame>
        <p:nvGraphicFramePr>
          <p:cNvPr id="4" name="Diagram 3">
            <a:extLst>
              <a:ext uri="{FF2B5EF4-FFF2-40B4-BE49-F238E27FC236}">
                <a16:creationId xmlns:a16="http://schemas.microsoft.com/office/drawing/2014/main" id="{EA78E791-C686-E919-8C12-65B51F9ADE37}"/>
              </a:ext>
            </a:extLst>
          </p:cNvPr>
          <p:cNvGraphicFramePr/>
          <p:nvPr>
            <p:extLst>
              <p:ext uri="{D42A27DB-BD31-4B8C-83A1-F6EECF244321}">
                <p14:modId xmlns:p14="http://schemas.microsoft.com/office/powerpoint/2010/main" val="4289302104"/>
              </p:ext>
            </p:extLst>
          </p:nvPr>
        </p:nvGraphicFramePr>
        <p:xfrm>
          <a:off x="2439" y="765215"/>
          <a:ext cx="11044687" cy="5456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F9004FE-081C-625F-0764-5A969B09949B}"/>
              </a:ext>
            </a:extLst>
          </p:cNvPr>
          <p:cNvSpPr txBox="1"/>
          <p:nvPr/>
        </p:nvSpPr>
        <p:spPr>
          <a:xfrm>
            <a:off x="2903060" y="2611140"/>
            <a:ext cx="6094070" cy="523220"/>
          </a:xfrm>
          <a:prstGeom prst="rect">
            <a:avLst/>
          </a:prstGeom>
          <a:noFill/>
        </p:spPr>
        <p:txBody>
          <a:bodyPr wrap="square">
            <a:spAutoFit/>
          </a:bodyPr>
          <a:lstStyle/>
          <a:p>
            <a:pPr algn="ctr"/>
            <a:r>
              <a:rPr lang="en-US" sz="2800" dirty="0"/>
              <a:t>The Conflict Process</a:t>
            </a:r>
          </a:p>
        </p:txBody>
      </p:sp>
    </p:spTree>
    <p:extLst>
      <p:ext uri="{BB962C8B-B14F-4D97-AF65-F5344CB8AC3E}">
        <p14:creationId xmlns:p14="http://schemas.microsoft.com/office/powerpoint/2010/main" val="359915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0215F7A8-6DFE-462B-AD0A-D21E1D2EAB77}"/>
                                            </p:graphicEl>
                                          </p:spTgt>
                                        </p:tgtEl>
                                        <p:attrNameLst>
                                          <p:attrName>style.visibility</p:attrName>
                                        </p:attrNameLst>
                                      </p:cBhvr>
                                      <p:to>
                                        <p:strVal val="visible"/>
                                      </p:to>
                                    </p:set>
                                    <p:animEffect transition="in" filter="fade">
                                      <p:cBhvr>
                                        <p:cTn id="7" dur="1000"/>
                                        <p:tgtEl>
                                          <p:spTgt spid="4">
                                            <p:graphicEl>
                                              <a:dgm id="{0215F7A8-6DFE-462B-AD0A-D21E1D2EAB77}"/>
                                            </p:graphicEl>
                                          </p:spTgt>
                                        </p:tgtEl>
                                      </p:cBhvr>
                                    </p:animEffect>
                                    <p:anim calcmode="lin" valueType="num">
                                      <p:cBhvr>
                                        <p:cTn id="8" dur="1000" fill="hold"/>
                                        <p:tgtEl>
                                          <p:spTgt spid="4">
                                            <p:graphicEl>
                                              <a:dgm id="{0215F7A8-6DFE-462B-AD0A-D21E1D2EAB77}"/>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0215F7A8-6DFE-462B-AD0A-D21E1D2EAB77}"/>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67AB1A8B-639A-4A6D-85F2-714A8617ACA1}"/>
                                            </p:graphicEl>
                                          </p:spTgt>
                                        </p:tgtEl>
                                        <p:attrNameLst>
                                          <p:attrName>style.visibility</p:attrName>
                                        </p:attrNameLst>
                                      </p:cBhvr>
                                      <p:to>
                                        <p:strVal val="visible"/>
                                      </p:to>
                                    </p:set>
                                    <p:animEffect transition="in" filter="fade">
                                      <p:cBhvr>
                                        <p:cTn id="21" dur="1000"/>
                                        <p:tgtEl>
                                          <p:spTgt spid="4">
                                            <p:graphicEl>
                                              <a:dgm id="{67AB1A8B-639A-4A6D-85F2-714A8617ACA1}"/>
                                            </p:graphicEl>
                                          </p:spTgt>
                                        </p:tgtEl>
                                      </p:cBhvr>
                                    </p:animEffect>
                                    <p:anim calcmode="lin" valueType="num">
                                      <p:cBhvr>
                                        <p:cTn id="22" dur="1000" fill="hold"/>
                                        <p:tgtEl>
                                          <p:spTgt spid="4">
                                            <p:graphicEl>
                                              <a:dgm id="{67AB1A8B-639A-4A6D-85F2-714A8617ACA1}"/>
                                            </p:graphicEl>
                                          </p:spTgt>
                                        </p:tgtEl>
                                        <p:attrNameLst>
                                          <p:attrName>ppt_x</p:attrName>
                                        </p:attrNameLst>
                                      </p:cBhvr>
                                      <p:tavLst>
                                        <p:tav tm="0">
                                          <p:val>
                                            <p:strVal val="#ppt_x"/>
                                          </p:val>
                                        </p:tav>
                                        <p:tav tm="100000">
                                          <p:val>
                                            <p:strVal val="#ppt_x"/>
                                          </p:val>
                                        </p:tav>
                                      </p:tavLst>
                                    </p:anim>
                                    <p:anim calcmode="lin" valueType="num">
                                      <p:cBhvr>
                                        <p:cTn id="23" dur="1000" fill="hold"/>
                                        <p:tgtEl>
                                          <p:spTgt spid="4">
                                            <p:graphicEl>
                                              <a:dgm id="{67AB1A8B-639A-4A6D-85F2-714A8617ACA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B2C95029-C3C0-480C-805E-C53C64269C12}"/>
                                            </p:graphicEl>
                                          </p:spTgt>
                                        </p:tgtEl>
                                        <p:attrNameLst>
                                          <p:attrName>style.visibility</p:attrName>
                                        </p:attrNameLst>
                                      </p:cBhvr>
                                      <p:to>
                                        <p:strVal val="visible"/>
                                      </p:to>
                                    </p:set>
                                    <p:animEffect transition="in" filter="fade">
                                      <p:cBhvr>
                                        <p:cTn id="28" dur="1000"/>
                                        <p:tgtEl>
                                          <p:spTgt spid="4">
                                            <p:graphicEl>
                                              <a:dgm id="{B2C95029-C3C0-480C-805E-C53C64269C12}"/>
                                            </p:graphicEl>
                                          </p:spTgt>
                                        </p:tgtEl>
                                      </p:cBhvr>
                                    </p:animEffect>
                                    <p:anim calcmode="lin" valueType="num">
                                      <p:cBhvr>
                                        <p:cTn id="29" dur="1000" fill="hold"/>
                                        <p:tgtEl>
                                          <p:spTgt spid="4">
                                            <p:graphicEl>
                                              <a:dgm id="{B2C95029-C3C0-480C-805E-C53C64269C12}"/>
                                            </p:graphicEl>
                                          </p:spTgt>
                                        </p:tgtEl>
                                        <p:attrNameLst>
                                          <p:attrName>ppt_x</p:attrName>
                                        </p:attrNameLst>
                                      </p:cBhvr>
                                      <p:tavLst>
                                        <p:tav tm="0">
                                          <p:val>
                                            <p:strVal val="#ppt_x"/>
                                          </p:val>
                                        </p:tav>
                                        <p:tav tm="100000">
                                          <p:val>
                                            <p:strVal val="#ppt_x"/>
                                          </p:val>
                                        </p:tav>
                                      </p:tavLst>
                                    </p:anim>
                                    <p:anim calcmode="lin" valueType="num">
                                      <p:cBhvr>
                                        <p:cTn id="30" dur="1000" fill="hold"/>
                                        <p:tgtEl>
                                          <p:spTgt spid="4">
                                            <p:graphicEl>
                                              <a:dgm id="{B2C95029-C3C0-480C-805E-C53C64269C1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7A2F5B20-1168-4DC3-8E61-19376107CEEF}"/>
                                            </p:graphicEl>
                                          </p:spTgt>
                                        </p:tgtEl>
                                        <p:attrNameLst>
                                          <p:attrName>style.visibility</p:attrName>
                                        </p:attrNameLst>
                                      </p:cBhvr>
                                      <p:to>
                                        <p:strVal val="visible"/>
                                      </p:to>
                                    </p:set>
                                    <p:animEffect transition="in" filter="fade">
                                      <p:cBhvr>
                                        <p:cTn id="35" dur="1000"/>
                                        <p:tgtEl>
                                          <p:spTgt spid="4">
                                            <p:graphicEl>
                                              <a:dgm id="{7A2F5B20-1168-4DC3-8E61-19376107CEEF}"/>
                                            </p:graphicEl>
                                          </p:spTgt>
                                        </p:tgtEl>
                                      </p:cBhvr>
                                    </p:animEffect>
                                    <p:anim calcmode="lin" valueType="num">
                                      <p:cBhvr>
                                        <p:cTn id="36" dur="1000" fill="hold"/>
                                        <p:tgtEl>
                                          <p:spTgt spid="4">
                                            <p:graphicEl>
                                              <a:dgm id="{7A2F5B20-1168-4DC3-8E61-19376107CEEF}"/>
                                            </p:graphicEl>
                                          </p:spTgt>
                                        </p:tgtEl>
                                        <p:attrNameLst>
                                          <p:attrName>ppt_x</p:attrName>
                                        </p:attrNameLst>
                                      </p:cBhvr>
                                      <p:tavLst>
                                        <p:tav tm="0">
                                          <p:val>
                                            <p:strVal val="#ppt_x"/>
                                          </p:val>
                                        </p:tav>
                                        <p:tav tm="100000">
                                          <p:val>
                                            <p:strVal val="#ppt_x"/>
                                          </p:val>
                                        </p:tav>
                                      </p:tavLst>
                                    </p:anim>
                                    <p:anim calcmode="lin" valueType="num">
                                      <p:cBhvr>
                                        <p:cTn id="37" dur="1000" fill="hold"/>
                                        <p:tgtEl>
                                          <p:spTgt spid="4">
                                            <p:graphicEl>
                                              <a:dgm id="{7A2F5B20-1168-4DC3-8E61-19376107CEEF}"/>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00E25CF1-091D-42CE-BE5A-EBB5EDF1CF8A}"/>
                                            </p:graphicEl>
                                          </p:spTgt>
                                        </p:tgtEl>
                                        <p:attrNameLst>
                                          <p:attrName>style.visibility</p:attrName>
                                        </p:attrNameLst>
                                      </p:cBhvr>
                                      <p:to>
                                        <p:strVal val="visible"/>
                                      </p:to>
                                    </p:set>
                                    <p:animEffect transition="in" filter="fade">
                                      <p:cBhvr>
                                        <p:cTn id="42" dur="1000"/>
                                        <p:tgtEl>
                                          <p:spTgt spid="4">
                                            <p:graphicEl>
                                              <a:dgm id="{00E25CF1-091D-42CE-BE5A-EBB5EDF1CF8A}"/>
                                            </p:graphicEl>
                                          </p:spTgt>
                                        </p:tgtEl>
                                      </p:cBhvr>
                                    </p:animEffect>
                                    <p:anim calcmode="lin" valueType="num">
                                      <p:cBhvr>
                                        <p:cTn id="43" dur="1000" fill="hold"/>
                                        <p:tgtEl>
                                          <p:spTgt spid="4">
                                            <p:graphicEl>
                                              <a:dgm id="{00E25CF1-091D-42CE-BE5A-EBB5EDF1CF8A}"/>
                                            </p:graphicEl>
                                          </p:spTgt>
                                        </p:tgtEl>
                                        <p:attrNameLst>
                                          <p:attrName>ppt_x</p:attrName>
                                        </p:attrNameLst>
                                      </p:cBhvr>
                                      <p:tavLst>
                                        <p:tav tm="0">
                                          <p:val>
                                            <p:strVal val="#ppt_x"/>
                                          </p:val>
                                        </p:tav>
                                        <p:tav tm="100000">
                                          <p:val>
                                            <p:strVal val="#ppt_x"/>
                                          </p:val>
                                        </p:tav>
                                      </p:tavLst>
                                    </p:anim>
                                    <p:anim calcmode="lin" valueType="num">
                                      <p:cBhvr>
                                        <p:cTn id="44" dur="1000" fill="hold"/>
                                        <p:tgtEl>
                                          <p:spTgt spid="4">
                                            <p:graphicEl>
                                              <a:dgm id="{00E25CF1-091D-42CE-BE5A-EBB5EDF1CF8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nflict-resolution-in-the-workplace | PJW HR Consultancy">
            <a:extLst>
              <a:ext uri="{FF2B5EF4-FFF2-40B4-BE49-F238E27FC236}">
                <a16:creationId xmlns:a16="http://schemas.microsoft.com/office/drawing/2014/main" id="{2A9F88D6-57E7-6B02-45DF-DD10E7892906}"/>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876" b="13855"/>
          <a:stretch/>
        </p:blipFill>
        <p:spPr bwMode="auto">
          <a:xfrm>
            <a:off x="20" y="10"/>
            <a:ext cx="12191982" cy="685799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32;p15">
            <a:extLst>
              <a:ext uri="{FF2B5EF4-FFF2-40B4-BE49-F238E27FC236}">
                <a16:creationId xmlns:a16="http://schemas.microsoft.com/office/drawing/2014/main" id="{1340B3C4-CD39-E2E4-2DD9-EE0895147177}"/>
              </a:ext>
            </a:extLst>
          </p:cNvPr>
          <p:cNvSpPr txBox="1">
            <a:spLocks/>
          </p:cNvSpPr>
          <p:nvPr/>
        </p:nvSpPr>
        <p:spPr>
          <a:xfrm>
            <a:off x="1069341" y="1928034"/>
            <a:ext cx="9720579" cy="433653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Clr>
                <a:schemeClr val="accent2"/>
              </a:buClr>
              <a:buSzPct val="100000"/>
              <a:buNone/>
            </a:pPr>
            <a:r>
              <a:rPr lang="en-US" sz="3600" dirty="0">
                <a:solidFill>
                  <a:srgbClr val="002060"/>
                </a:solidFill>
                <a:effectLst>
                  <a:outerShdw blurRad="38100" dist="38100" dir="2700000" algn="tl">
                    <a:srgbClr val="000000">
                      <a:alpha val="43137"/>
                    </a:srgbClr>
                  </a:outerShdw>
                </a:effectLst>
              </a:rPr>
              <a:t>STAGE 1: FRUSTRATION</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Conflict situations originate when an individual or group feels frustration in the pursuit of important goals.</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This frustration may be caused by a wide variety of factors, including disagreement over performance goals, failure to get a promotion or pay raise, a fight over scarce economic resources, new rules or policies, and so forth.</a:t>
            </a:r>
          </a:p>
          <a:p>
            <a:pPr lvl="1">
              <a:spcBef>
                <a:spcPts val="1200"/>
              </a:spcBef>
              <a:buClr>
                <a:schemeClr val="accent2"/>
              </a:buClr>
              <a:buSzPct val="100000"/>
            </a:pPr>
            <a:r>
              <a:rPr lang="en-US" sz="2800" dirty="0">
                <a:solidFill>
                  <a:srgbClr val="002060"/>
                </a:solidFill>
                <a:effectLst>
                  <a:outerShdw blurRad="38100" dist="38100" dir="2700000" algn="tl">
                    <a:srgbClr val="000000">
                      <a:alpha val="43137"/>
                    </a:srgbClr>
                  </a:outerShdw>
                </a:effectLst>
              </a:rPr>
              <a:t>In fact, conflict can be traced to frustration over almost anything a group or individual cares about.</a:t>
            </a:r>
          </a:p>
        </p:txBody>
      </p:sp>
      <p:grpSp>
        <p:nvGrpSpPr>
          <p:cNvPr id="10" name="Group 9">
            <a:extLst>
              <a:ext uri="{FF2B5EF4-FFF2-40B4-BE49-F238E27FC236}">
                <a16:creationId xmlns:a16="http://schemas.microsoft.com/office/drawing/2014/main" id="{7C34FA09-7DC2-73AE-CB60-FE3CC181C03A}"/>
              </a:ext>
            </a:extLst>
          </p:cNvPr>
          <p:cNvGrpSpPr/>
          <p:nvPr/>
        </p:nvGrpSpPr>
        <p:grpSpPr>
          <a:xfrm>
            <a:off x="4678567" y="113416"/>
            <a:ext cx="7004353" cy="2731384"/>
            <a:chOff x="5836597" y="248834"/>
            <a:chExt cx="5846323" cy="2279804"/>
          </a:xfrm>
        </p:grpSpPr>
        <p:graphicFrame>
          <p:nvGraphicFramePr>
            <p:cNvPr id="9" name="Diagram 8">
              <a:extLst>
                <a:ext uri="{FF2B5EF4-FFF2-40B4-BE49-F238E27FC236}">
                  <a16:creationId xmlns:a16="http://schemas.microsoft.com/office/drawing/2014/main" id="{6AF5B461-AA52-4A77-0459-2AB1E778A6ED}"/>
                </a:ext>
              </a:extLst>
            </p:cNvPr>
            <p:cNvGraphicFramePr/>
            <p:nvPr>
              <p:extLst>
                <p:ext uri="{D42A27DB-BD31-4B8C-83A1-F6EECF244321}">
                  <p14:modId xmlns:p14="http://schemas.microsoft.com/office/powerpoint/2010/main" val="1378304305"/>
                </p:ext>
              </p:extLst>
            </p:nvPr>
          </p:nvGraphicFramePr>
          <p:xfrm>
            <a:off x="6650414" y="248834"/>
            <a:ext cx="4614485" cy="2279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Google Shape;231;p15">
              <a:extLst>
                <a:ext uri="{FF2B5EF4-FFF2-40B4-BE49-F238E27FC236}">
                  <a16:creationId xmlns:a16="http://schemas.microsoft.com/office/drawing/2014/main" id="{D5535619-2C0B-A3CD-D9F2-E6F25226EC7C}"/>
                </a:ext>
              </a:extLst>
            </p:cNvPr>
            <p:cNvSpPr txBox="1">
              <a:spLocks/>
            </p:cNvSpPr>
            <p:nvPr/>
          </p:nvSpPr>
          <p:spPr>
            <a:xfrm>
              <a:off x="5836597" y="360372"/>
              <a:ext cx="5846323" cy="974227"/>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ts val="4400"/>
                <a:buFont typeface="Arial"/>
                <a:buNone/>
              </a:pPr>
              <a:r>
                <a:rPr lang="en-US" sz="1800" dirty="0"/>
                <a:t>A Model of the Conflict Process</a:t>
              </a:r>
            </a:p>
          </p:txBody>
        </p:sp>
      </p:grpSp>
    </p:spTree>
    <p:extLst>
      <p:ext uri="{BB962C8B-B14F-4D97-AF65-F5344CB8AC3E}">
        <p14:creationId xmlns:p14="http://schemas.microsoft.com/office/powerpoint/2010/main" val="63961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1000"/>
                                        <p:tgtEl>
                                          <p:spTgt spid="8">
                                            <p:txEl>
                                              <p:pRg st="1" end="1"/>
                                            </p:txEl>
                                          </p:spTgt>
                                        </p:tgtEl>
                                      </p:cBhvr>
                                    </p:animEffect>
                                    <p:anim calcmode="lin" valueType="num">
                                      <p:cBhvr>
                                        <p:cTn id="2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1000"/>
                                        <p:tgtEl>
                                          <p:spTgt spid="8">
                                            <p:txEl>
                                              <p:pRg st="2" end="2"/>
                                            </p:txEl>
                                          </p:spTgt>
                                        </p:tgtEl>
                                      </p:cBhvr>
                                    </p:animEffect>
                                    <p:anim calcmode="lin" valueType="num">
                                      <p:cBhvr>
                                        <p:cTn id="2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1000"/>
                                        <p:tgtEl>
                                          <p:spTgt spid="8">
                                            <p:txEl>
                                              <p:pRg st="3" end="3"/>
                                            </p:txEl>
                                          </p:spTgt>
                                        </p:tgtEl>
                                      </p:cBhvr>
                                    </p:animEffect>
                                    <p:anim calcmode="lin" valueType="num">
                                      <p:cBhvr>
                                        <p:cTn id="30"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TotalTime>
  <Words>1576</Words>
  <Application>Microsoft Office PowerPoint</Application>
  <PresentationFormat>Widescreen</PresentationFormat>
  <Paragraphs>117</Paragraphs>
  <Slides>24</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(Body)</vt:lpstr>
      <vt:lpstr>Calibri Light</vt:lpstr>
      <vt:lpstr>Times New Roman</vt:lpstr>
      <vt:lpstr>Office Theme</vt:lpstr>
      <vt:lpstr>1_Office Theme</vt:lpstr>
      <vt:lpstr>PowerPoint Presentation</vt:lpstr>
      <vt:lpstr>Learning Objectives</vt:lpstr>
      <vt:lpstr>Definitions of Conflict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user795</dc:creator>
  <cp:lastModifiedBy>Bui Hoang Dung (FE FPTU HN)</cp:lastModifiedBy>
  <cp:revision>37</cp:revision>
  <dcterms:created xsi:type="dcterms:W3CDTF">2022-05-14T15:21:04Z</dcterms:created>
  <dcterms:modified xsi:type="dcterms:W3CDTF">2023-04-13T17:19:33Z</dcterms:modified>
</cp:coreProperties>
</file>